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98" r:id="rId5"/>
    <p:sldId id="270" r:id="rId6"/>
    <p:sldId id="279" r:id="rId7"/>
    <p:sldId id="278" r:id="rId8"/>
    <p:sldId id="280" r:id="rId9"/>
    <p:sldId id="301" r:id="rId10"/>
    <p:sldId id="303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514" autoAdjust="0"/>
  </p:normalViewPr>
  <p:slideViewPr>
    <p:cSldViewPr snapToGrid="0">
      <p:cViewPr>
        <p:scale>
          <a:sx n="119" d="100"/>
          <a:sy n="119" d="100"/>
        </p:scale>
        <p:origin x="-1404" y="-4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0631342259448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752989420571478E-2"/>
          <c:y val="6.284508465048258E-2"/>
          <c:w val="0.81971328033267377"/>
          <c:h val="0.93715491534951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cat>
            <c:strRef>
              <c:f>Лист1!$A$2:$A$5</c:f>
              <c:strCache>
                <c:ptCount val="4"/>
                <c:pt idx="0">
                  <c:v>Традиционная культура, спорт</c:v>
                </c:pt>
                <c:pt idx="1">
                  <c:v>Социальная поддержка</c:v>
                </c:pt>
                <c:pt idx="2">
                  <c:v>Образование</c:v>
                </c:pt>
                <c:pt idx="3">
                  <c:v>Традиционное хозяйствование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9780.5</c:v>
                </c:pt>
                <c:pt idx="1">
                  <c:v>11876</c:v>
                </c:pt>
                <c:pt idx="2">
                  <c:v>39918</c:v>
                </c:pt>
                <c:pt idx="3">
                  <c:v>74674.399999999994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algn="l" rtl="0"/>
          <a:r>
            <a:rPr lang="ru-RU" sz="1200" b="1" dirty="0" smtClean="0">
              <a:latin typeface="Franklin Gothic Medium" pitchFamily="34" charset="0"/>
            </a:rPr>
            <a:t>с  4572 до 4947 человек,  </a:t>
          </a:r>
          <a:r>
            <a:rPr lang="ru-RU" sz="1200" b="0" dirty="0" smtClean="0">
              <a:latin typeface="Franklin Gothic Medium" pitchFamily="34" charset="0"/>
            </a:rPr>
            <a:t>из них, из числа КМНС </a:t>
          </a:r>
          <a:r>
            <a:rPr lang="ru-RU" sz="1200" b="1" dirty="0" smtClean="0">
              <a:latin typeface="Franklin Gothic Medium" pitchFamily="34" charset="0"/>
            </a:rPr>
            <a:t>с 4171 до 4511 человек</a:t>
          </a:r>
          <a:endParaRPr lang="ru-RU" sz="12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8E70E494-0F03-4C89-BB4B-47446413AD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dirty="0" smtClean="0">
              <a:latin typeface="Franklin Gothic Medium" pitchFamily="34" charset="0"/>
            </a:rPr>
            <a:t>с 87 до 100</a:t>
          </a:r>
          <a:endParaRPr lang="ru-RU" sz="1200" b="1" dirty="0">
            <a:latin typeface="Franklin Gothic Medium" pitchFamily="34" charset="0"/>
          </a:endParaRPr>
        </a:p>
      </dgm:t>
    </dgm:pt>
    <dgm:pt modelId="{1801E047-3B8F-4A17-B014-3F29056B39D3}" type="par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9C649923-E82C-44CA-8ECF-27E8A44752E2}" type="sib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2" custLinFactNeighborX="-4086" custLinFactNeighborY="-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719E-AEE6-467E-AF2A-16DA73AA4C19}" type="pres">
      <dgm:prSet presAssocID="{F87779B7-B420-4E1E-9B0D-2FB3AC59C5C3}" presName="parSpace" presStyleCnt="0"/>
      <dgm:spPr/>
    </dgm:pt>
    <dgm:pt modelId="{212B62D7-964D-435B-BC29-C62E5F286ADC}" type="pres">
      <dgm:prSet presAssocID="{8E70E494-0F03-4C89-BB4B-47446413AD1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CC87B-E8BF-49B3-B212-FC4387E3B21C}" type="presOf" srcId="{8E70E494-0F03-4C89-BB4B-47446413AD10}" destId="{212B62D7-964D-435B-BC29-C62E5F286ADC}" srcOrd="0" destOrd="0" presId="urn:microsoft.com/office/officeart/2005/8/layout/hChevron3"/>
    <dgm:cxn modelId="{448B7990-7E52-4E03-89C2-F6714F70F620}" type="presOf" srcId="{D7219C95-27C6-4433-AD2D-FDA48223793F}" destId="{6C1F845F-896B-4BA0-A280-ED2529ABD7A7}" srcOrd="0" destOrd="0" presId="urn:microsoft.com/office/officeart/2005/8/layout/hChevron3"/>
    <dgm:cxn modelId="{BB700DC1-4E91-4349-B451-AC908B252455}" srcId="{CEF3E5C5-DC51-4AB6-A47B-ADAB0C773CBA}" destId="{8E70E494-0F03-4C89-BB4B-47446413AD10}" srcOrd="1" destOrd="0" parTransId="{1801E047-3B8F-4A17-B014-3F29056B39D3}" sibTransId="{9C649923-E82C-44CA-8ECF-27E8A44752E2}"/>
    <dgm:cxn modelId="{68FD772E-787C-4F93-A9A9-04D9EE63C8B8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7C086E55-486E-45DF-AFC4-6570F54E7A89}" type="presParOf" srcId="{B4ABDDFA-6FB3-46CC-8856-E2902C2209F1}" destId="{6C1F845F-896B-4BA0-A280-ED2529ABD7A7}" srcOrd="0" destOrd="0" presId="urn:microsoft.com/office/officeart/2005/8/layout/hChevron3"/>
    <dgm:cxn modelId="{CDC1240F-16C0-4554-8639-6DE39F51B13B}" type="presParOf" srcId="{B4ABDDFA-6FB3-46CC-8856-E2902C2209F1}" destId="{9372719E-AEE6-467E-AF2A-16DA73AA4C19}" srcOrd="1" destOrd="0" presId="urn:microsoft.com/office/officeart/2005/8/layout/hChevron3"/>
    <dgm:cxn modelId="{2D77DC57-8912-47FC-84C4-8C0716B2CC95}" type="presParOf" srcId="{B4ABDDFA-6FB3-46CC-8856-E2902C2209F1}" destId="{212B62D7-964D-435B-BC29-C62E5F286ADC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E5E0E-97F0-42D0-A4E5-6AD78072A8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09BAB-681E-4C11-BA7E-2C35011E1C6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r>
            <a:rPr lang="ru-RU" sz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r>
            <a:rPr lang="ru-RU" sz="1200" dirty="0" smtClean="0">
              <a:latin typeface="Franklin Gothic Demi Cond" pitchFamily="34" charset="0"/>
            </a:rPr>
            <a:t>поддержки </a:t>
          </a:r>
          <a:r>
            <a:rPr lang="ru-RU" sz="1200" b="1" dirty="0" smtClean="0">
              <a:latin typeface="Franklin Gothic Demi Cond" pitchFamily="34" charset="0"/>
            </a:rPr>
            <a:t>с 18,4 до 19,7 % </a:t>
          </a:r>
          <a:endParaRPr lang="ru-RU" sz="1200" b="1" dirty="0">
            <a:latin typeface="Franklin Gothic Demi Cond" pitchFamily="34" charset="0"/>
          </a:endParaRPr>
        </a:p>
      </dgm:t>
    </dgm:pt>
    <dgm:pt modelId="{97245D29-BC7C-4224-8B23-2F511AA239F7}" type="parTrans" cxnId="{03CAA13B-3CD0-474D-8D17-ADDE526F745C}">
      <dgm:prSet/>
      <dgm:spPr/>
      <dgm:t>
        <a:bodyPr/>
        <a:lstStyle/>
        <a:p>
          <a:endParaRPr lang="ru-RU"/>
        </a:p>
      </dgm:t>
    </dgm:pt>
    <dgm:pt modelId="{E7925B6A-9A6B-411F-8805-DA2A42182F49}" type="sibTrans" cxnId="{03CAA13B-3CD0-474D-8D17-ADDE526F745C}">
      <dgm:prSet/>
      <dgm:spPr/>
      <dgm:t>
        <a:bodyPr/>
        <a:lstStyle/>
        <a:p>
          <a:endParaRPr lang="ru-RU"/>
        </a:p>
      </dgm:t>
    </dgm:pt>
    <dgm:pt modelId="{A6C91841-6390-4463-83D7-DEB6324CD3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dirty="0" smtClean="0">
              <a:latin typeface="Franklin Gothic Demi Cond" pitchFamily="34" charset="0"/>
            </a:rPr>
            <a:t>с 98 до 99,4 %</a:t>
          </a:r>
          <a:endParaRPr lang="ru-RU" sz="1200" b="1" dirty="0">
            <a:latin typeface="Franklin Gothic Demi Cond" pitchFamily="34" charset="0"/>
          </a:endParaRPr>
        </a:p>
      </dgm:t>
    </dgm:pt>
    <dgm:pt modelId="{EC61D38E-81DA-4A2B-BA35-FDD8F27F8284}" type="parTrans" cxnId="{C4547DE3-89B8-45E9-BE69-D106FA0A2B6F}">
      <dgm:prSet/>
      <dgm:spPr/>
      <dgm:t>
        <a:bodyPr/>
        <a:lstStyle/>
        <a:p>
          <a:endParaRPr lang="ru-RU"/>
        </a:p>
      </dgm:t>
    </dgm:pt>
    <dgm:pt modelId="{F9EB9503-257E-48C8-B859-9D2778A932FE}" type="sibTrans" cxnId="{C4547DE3-89B8-45E9-BE69-D106FA0A2B6F}">
      <dgm:prSet/>
      <dgm:spPr/>
      <dgm:t>
        <a:bodyPr/>
        <a:lstStyle/>
        <a:p>
          <a:endParaRPr lang="ru-RU"/>
        </a:p>
      </dgm:t>
    </dgm:pt>
    <dgm:pt modelId="{6126900E-DDB0-4A44-8380-76A2FF051216}" type="pres">
      <dgm:prSet presAssocID="{4C6E5E0E-97F0-42D0-A4E5-6AD78072A8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0656A-DA9B-4DB5-9E6B-0C409D39CECD}" type="pres">
      <dgm:prSet presAssocID="{88609BAB-681E-4C11-BA7E-2C35011E1C6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C0C0-C8DE-47DD-BF37-DBF53E8A15E6}" type="pres">
      <dgm:prSet presAssocID="{E7925B6A-9A6B-411F-8805-DA2A42182F49}" presName="parSpace" presStyleCnt="0"/>
      <dgm:spPr/>
      <dgm:t>
        <a:bodyPr/>
        <a:lstStyle/>
        <a:p>
          <a:endParaRPr lang="ru-RU"/>
        </a:p>
      </dgm:t>
    </dgm:pt>
    <dgm:pt modelId="{015C2DF1-2F02-461F-8FA3-E6E50EB41B86}" type="pres">
      <dgm:prSet presAssocID="{A6C91841-6390-4463-83D7-DEB6324CD3B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97A4-7093-46EC-A2A8-F14CDCE8B6E4}" type="presOf" srcId="{4C6E5E0E-97F0-42D0-A4E5-6AD78072A8AD}" destId="{6126900E-DDB0-4A44-8380-76A2FF051216}" srcOrd="0" destOrd="0" presId="urn:microsoft.com/office/officeart/2005/8/layout/hChevron3"/>
    <dgm:cxn modelId="{87943C89-F57B-4FE3-AC91-82DDF78F2732}" type="presOf" srcId="{A6C91841-6390-4463-83D7-DEB6324CD3BC}" destId="{015C2DF1-2F02-461F-8FA3-E6E50EB41B86}" srcOrd="0" destOrd="0" presId="urn:microsoft.com/office/officeart/2005/8/layout/hChevron3"/>
    <dgm:cxn modelId="{03CAA13B-3CD0-474D-8D17-ADDE526F745C}" srcId="{4C6E5E0E-97F0-42D0-A4E5-6AD78072A8AD}" destId="{88609BAB-681E-4C11-BA7E-2C35011E1C64}" srcOrd="0" destOrd="0" parTransId="{97245D29-BC7C-4224-8B23-2F511AA239F7}" sibTransId="{E7925B6A-9A6B-411F-8805-DA2A42182F49}"/>
    <dgm:cxn modelId="{C4547DE3-89B8-45E9-BE69-D106FA0A2B6F}" srcId="{4C6E5E0E-97F0-42D0-A4E5-6AD78072A8AD}" destId="{A6C91841-6390-4463-83D7-DEB6324CD3BC}" srcOrd="1" destOrd="0" parTransId="{EC61D38E-81DA-4A2B-BA35-FDD8F27F8284}" sibTransId="{F9EB9503-257E-48C8-B859-9D2778A932FE}"/>
    <dgm:cxn modelId="{0A369028-6C9C-419E-96E2-B032A6675AAC}" type="presOf" srcId="{88609BAB-681E-4C11-BA7E-2C35011E1C64}" destId="{D8B0656A-DA9B-4DB5-9E6B-0C409D39CECD}" srcOrd="0" destOrd="0" presId="urn:microsoft.com/office/officeart/2005/8/layout/hChevron3"/>
    <dgm:cxn modelId="{2AC361B9-510C-4A02-B0D4-F01D44AD62EA}" type="presParOf" srcId="{6126900E-DDB0-4A44-8380-76A2FF051216}" destId="{D8B0656A-DA9B-4DB5-9E6B-0C409D39CECD}" srcOrd="0" destOrd="0" presId="urn:microsoft.com/office/officeart/2005/8/layout/hChevron3"/>
    <dgm:cxn modelId="{576BD605-353E-45DE-BB61-1AC1155219CC}" type="presParOf" srcId="{6126900E-DDB0-4A44-8380-76A2FF051216}" destId="{5CCCC0C0-C8DE-47DD-BF37-DBF53E8A15E6}" srcOrd="1" destOrd="0" presId="urn:microsoft.com/office/officeart/2005/8/layout/hChevron3"/>
    <dgm:cxn modelId="{DE28CF2E-C960-4DD3-A292-00C68170EE79}" type="presParOf" srcId="{6126900E-DDB0-4A44-8380-76A2FF051216}" destId="{015C2DF1-2F02-461F-8FA3-E6E50EB41B8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b="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dirty="0">
              <a:latin typeface="Franklin Gothic Medium" pitchFamily="34" charset="0"/>
            </a:rPr>
            <a:t>с </a:t>
          </a:r>
          <a:r>
            <a:rPr lang="ru-RU" sz="1400" b="1" dirty="0" smtClean="0">
              <a:latin typeface="Franklin Gothic Medium" pitchFamily="34" charset="0"/>
            </a:rPr>
            <a:t> 4844  </a:t>
          </a:r>
          <a:r>
            <a:rPr lang="ru-RU" sz="1400" b="1" dirty="0">
              <a:latin typeface="Franklin Gothic Medium" pitchFamily="34" charset="0"/>
            </a:rPr>
            <a:t>до </a:t>
          </a:r>
          <a:r>
            <a:rPr lang="ru-RU" sz="1400" b="1" dirty="0" smtClean="0">
              <a:latin typeface="Franklin Gothic Medium" pitchFamily="34" charset="0"/>
            </a:rPr>
            <a:t> 5200 человек</a:t>
          </a:r>
          <a:endParaRPr lang="ru-RU" sz="14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LinFactNeighborX="958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DFF7-4A3A-4DA7-BA8A-ADF7129CD42F}" type="presOf" srcId="{D7219C95-27C6-4433-AD2D-FDA48223793F}" destId="{6C1F845F-896B-4BA0-A280-ED2529ABD7A7}" srcOrd="0" destOrd="0" presId="urn:microsoft.com/office/officeart/2005/8/layout/hChevron3"/>
    <dgm:cxn modelId="{6FAC22E6-E21F-4605-A198-D6902ACEEF2C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529E6953-3DE8-4481-8884-DCE6668C2864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0" y="0"/>
          <a:ext cx="4526916" cy="122623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Franklin Gothic Medium" pitchFamily="34" charset="0"/>
            </a:rPr>
            <a:t>с  4572 до 4947 человек,  </a:t>
          </a:r>
          <a:r>
            <a:rPr lang="ru-RU" sz="1200" b="0" kern="1200" dirty="0" smtClean="0">
              <a:latin typeface="Franklin Gothic Medium" pitchFamily="34" charset="0"/>
            </a:rPr>
            <a:t>из них, из числа КМНС </a:t>
          </a:r>
          <a:r>
            <a:rPr lang="ru-RU" sz="1200" b="1" kern="1200" dirty="0" smtClean="0">
              <a:latin typeface="Franklin Gothic Medium" pitchFamily="34" charset="0"/>
            </a:rPr>
            <a:t>с 4171 до 4511 человек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0" y="0"/>
        <a:ext cx="4220357" cy="1226235"/>
      </dsp:txXfrm>
    </dsp:sp>
    <dsp:sp modelId="{212B62D7-964D-435B-BC29-C62E5F286ADC}">
      <dsp:nvSpPr>
        <dsp:cNvPr id="0" name=""/>
        <dsp:cNvSpPr/>
      </dsp:nvSpPr>
      <dsp:spPr>
        <a:xfrm>
          <a:off x="3627909" y="0"/>
          <a:ext cx="4526916" cy="122623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kern="1200" dirty="0" smtClean="0">
              <a:latin typeface="Franklin Gothic Medium" pitchFamily="34" charset="0"/>
            </a:rPr>
            <a:t>с 87 до 100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4241027" y="0"/>
        <a:ext cx="3300681" cy="1226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656A-DA9B-4DB5-9E6B-0C409D39CECD}">
      <dsp:nvSpPr>
        <dsp:cNvPr id="0" name=""/>
        <dsp:cNvSpPr/>
      </dsp:nvSpPr>
      <dsp:spPr>
        <a:xfrm>
          <a:off x="6414" y="0"/>
          <a:ext cx="4554191" cy="93621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поддержки </a:t>
          </a:r>
          <a:r>
            <a:rPr lang="ru-RU" sz="1200" b="1" kern="1200" dirty="0" smtClean="0">
              <a:latin typeface="Franklin Gothic Demi Cond" pitchFamily="34" charset="0"/>
            </a:rPr>
            <a:t>с 18,4 до 19,7 % 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6414" y="0"/>
        <a:ext cx="4320139" cy="936210"/>
      </dsp:txXfrm>
    </dsp:sp>
    <dsp:sp modelId="{015C2DF1-2F02-461F-8FA3-E6E50EB41B86}">
      <dsp:nvSpPr>
        <dsp:cNvPr id="0" name=""/>
        <dsp:cNvSpPr/>
      </dsp:nvSpPr>
      <dsp:spPr>
        <a:xfrm>
          <a:off x="3649767" y="0"/>
          <a:ext cx="4554191" cy="93621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kern="1200" dirty="0" smtClean="0">
              <a:latin typeface="Franklin Gothic Demi Cond" pitchFamily="34" charset="0"/>
            </a:rPr>
            <a:t>с 98 до 99,4 %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4117872" y="0"/>
        <a:ext cx="3617981" cy="936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8017" y="0"/>
          <a:ext cx="8202357" cy="68104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kern="1200" dirty="0">
              <a:latin typeface="Franklin Gothic Medium" pitchFamily="34" charset="0"/>
            </a:rPr>
            <a:t>с </a:t>
          </a:r>
          <a:r>
            <a:rPr lang="ru-RU" sz="1400" b="1" kern="1200" dirty="0" smtClean="0">
              <a:latin typeface="Franklin Gothic Medium" pitchFamily="34" charset="0"/>
            </a:rPr>
            <a:t> 4844  </a:t>
          </a:r>
          <a:r>
            <a:rPr lang="ru-RU" sz="1400" b="1" kern="1200" dirty="0">
              <a:latin typeface="Franklin Gothic Medium" pitchFamily="34" charset="0"/>
            </a:rPr>
            <a:t>до </a:t>
          </a:r>
          <a:r>
            <a:rPr lang="ru-RU" sz="1400" b="1" kern="1200" dirty="0" smtClean="0">
              <a:latin typeface="Franklin Gothic Medium" pitchFamily="34" charset="0"/>
            </a:rPr>
            <a:t> 5200 человек</a:t>
          </a:r>
          <a:endParaRPr lang="ru-RU" sz="1400" b="1" kern="1200" dirty="0">
            <a:latin typeface="Franklin Gothic Medium" pitchFamily="34" charset="0"/>
          </a:endParaRPr>
        </a:p>
      </dsp:txBody>
      <dsp:txXfrm>
        <a:off x="8017" y="0"/>
        <a:ext cx="8032096" cy="68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0.33542</cdr:x>
      <cdr:y>0.46346</cdr:y>
    </cdr:from>
    <cdr:to>
      <cdr:x>0.65196</cdr:x>
      <cdr:y>0.57063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4514" y="2193018"/>
          <a:ext cx="1712422" cy="507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  136 248,9</a:t>
          </a:r>
          <a:endParaRPr lang="ru-RU" sz="2400" b="1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75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9A6B6198-B6CF-48EF-9BB7-6FCA8BFBB691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32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175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е сведения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BB70318-9971-4815-957A-1DA4D939C9DB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565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 userDrawn="1"/>
        </p:nvSpPr>
        <p:spPr bwMode="gray">
          <a:xfrm rot="10800000">
            <a:off x="0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4" name="Picture 2" descr="http://upload.wikimedia.org/wikipedia/commons/thumb/f/f8/Coat_of_Arms_of_Yugra.svg/240px-Coat_of_Arms_of_Yugra.sv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269875"/>
            <a:ext cx="9255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6"/>
          <p:cNvSpPr>
            <a:spLocks/>
          </p:cNvSpPr>
          <p:nvPr userDrawn="1"/>
        </p:nvSpPr>
        <p:spPr bwMode="gray">
          <a:xfrm rot="10800000" flipH="1">
            <a:off x="4562475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1430338" y="649288"/>
            <a:ext cx="7294562" cy="2206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1582738" y="730250"/>
            <a:ext cx="7294562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8" name="Номер слайда 7"/>
          <p:cNvSpPr txBox="1">
            <a:spLocks/>
          </p:cNvSpPr>
          <p:nvPr userDrawn="1"/>
        </p:nvSpPr>
        <p:spPr>
          <a:xfrm>
            <a:off x="8550275" y="6294438"/>
            <a:ext cx="593725" cy="546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F8A889E-C962-4121-AB17-8F48BFADD713}" type="slidenum">
              <a:rPr lang="ru-RU" altLang="ru-RU" b="1">
                <a:solidFill>
                  <a:srgbClr val="984807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ru-RU" altLang="ru-RU" b="1">
              <a:solidFill>
                <a:srgbClr val="984807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3559" y="1007885"/>
            <a:ext cx="7429552" cy="428628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1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368425" y="261938"/>
            <a:ext cx="74295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Ханты-Мансийский автономный округ - Югра</a:t>
            </a:r>
          </a:p>
        </p:txBody>
      </p:sp>
    </p:spTree>
    <p:extLst>
      <p:ext uri="{BB962C8B-B14F-4D97-AF65-F5344CB8AC3E}">
        <p14:creationId xmlns:p14="http://schemas.microsoft.com/office/powerpoint/2010/main" val="135498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«Устойчивое развитие коренных малочисленных народов Севера в Югре»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6" y="-115663"/>
            <a:ext cx="8297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09540"/>
              </p:ext>
            </p:extLst>
          </p:nvPr>
        </p:nvGraphicFramePr>
        <p:xfrm>
          <a:off x="2016390" y="1329731"/>
          <a:ext cx="2407543" cy="517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Традиционная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поддержка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Традиционное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хозяйствование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190" y="2646011"/>
            <a:ext cx="362308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91" y="34039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180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9 780,5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180" y="26120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39 918,0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3180" y="203953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11 876,0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180" y="335038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74 674,4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23302"/>
              </p:ext>
            </p:extLst>
          </p:nvPr>
        </p:nvGraphicFramePr>
        <p:xfrm>
          <a:off x="3622011" y="1466182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9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789493"/>
            <a:ext cx="2262553" cy="12748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135534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184" y="2430691"/>
            <a:ext cx="17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Скурихин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430691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03" y="3837618"/>
            <a:ext cx="187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Пишуков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С.В.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8391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– начальник управления национальной политики Департамента внутренней политики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24454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5343" y="1612160"/>
            <a:ext cx="5477774" cy="128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условий для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устойчивого развития традиционной хозяйственной деятельности и традиционного природопользования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713026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59102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513" y="166291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52148" y="3192456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827503" y="307045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7513" y="314234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55343" y="3019213"/>
            <a:ext cx="5529532" cy="204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ремесел, искусства и спорта коренных малочисленных народов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855390" y="4315331"/>
            <a:ext cx="5443221" cy="149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устойчивого развития традиционной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хозяйственной деятельности  и традиционного природопользования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092" y="2620529"/>
            <a:ext cx="24165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Севера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161" y="2651306"/>
            <a:ext cx="29050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Государственная поддержка 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651306"/>
            <a:ext cx="22984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недропользования и природных ресурсов Ханты-Мансийского автономного округа – Югры </a:t>
            </a: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9247" y="4275846"/>
            <a:ext cx="25652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хозяйственной деятельности и участие в них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915" y="20665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одействие развитию экономики  традиционных видов  хозяйственной деятельности коренных малочисленных народов и, как  следствие, увеличение занятости населения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62052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0" y="951792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41" y="24086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41829740"/>
              </p:ext>
            </p:extLst>
          </p:nvPr>
        </p:nvGraphicFramePr>
        <p:xfrm>
          <a:off x="539958" y="5494713"/>
          <a:ext cx="8161202" cy="12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393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: Содействие развитию экономики традиционных видов хозяйственной деятельности коренных малочисленных народов и, как следствие, увеличение занятости населения  (продолжение)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450" y="3188407"/>
            <a:ext cx="218347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 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59924" y="4545992"/>
            <a:ext cx="2852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Обеспечение проведения ветеринарных  мероприятий в хозяйствах оленеводов, в том числе </a:t>
            </a:r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чипирование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 оленей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266" y="3145609"/>
            <a:ext cx="3315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Предоставление грантов в виде субсидий для реализации проектов и программ, способствующих развитию традиционной хозяйственной деятельности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1681" y="39692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31681" y="42348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31681" y="46788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1" name="Пятиугольник 4"/>
          <p:cNvSpPr txBox="1"/>
          <p:nvPr/>
        </p:nvSpPr>
        <p:spPr>
          <a:xfrm>
            <a:off x="941470" y="6021752"/>
            <a:ext cx="7210016" cy="606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</a:rPr>
              <a:t>Увеличение количества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национальных общин и организаций, осуществляющих традиционную хозяйственную деятельность  и занимающихся традиционными промыслами с 87 до 110</a:t>
            </a:r>
            <a:endParaRPr lang="ru-RU" sz="1400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1688" y="8626"/>
            <a:ext cx="843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для устойчивого развития традиционной хозяйственной деятельности 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традиционного природопользования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37022" y="3145609"/>
            <a:ext cx="24380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Ветеринарной службы 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Трофимов В.Н.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599" y="5564563"/>
            <a:ext cx="4529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07" y="5564563"/>
            <a:ext cx="473312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1688" y="2634796"/>
            <a:ext cx="2248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387" y="2655305"/>
            <a:ext cx="2876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Обеспечение доступности получения образования коренными малочисленными народами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Оказание материальной (финансовой) помощи малообеспеченным гражданам (семьям) 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Чествование трудовых династий, старейшин и юбиляров из числа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906" y="2634796"/>
            <a:ext cx="24061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образования и молодежной политики Ханты-Мансийского автономного округа – Югры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социального развития Ханты-Мансийского автономного округа – Югры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Давиденко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ятиугольник 4"/>
          <p:cNvSpPr txBox="1"/>
          <p:nvPr/>
        </p:nvSpPr>
        <p:spPr>
          <a:xfrm>
            <a:off x="983411" y="5642350"/>
            <a:ext cx="6883880" cy="6066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lvl="0" algn="ctr"/>
            <a:r>
              <a:rPr lang="ru-RU" sz="1600" b="1" dirty="0"/>
              <a:t>Увеличение </a:t>
            </a:r>
            <a:r>
              <a:rPr lang="ru-RU" sz="1600" b="1" dirty="0" smtClean="0"/>
              <a:t>удельного веса численности граждан из числа КМНС, получивших среднее профессиональное и высшее образование при  предоставлении им господдержки с 18.6% до 20.5%</a:t>
            </a:r>
            <a:endParaRPr lang="ru-RU" sz="7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0420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2: Повышение уровня и качества жизни, возрождение и развитие самобытной культуры, языка и промыслов коренных малочисленных народов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3401" y="8626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ремесел, искусства и спорта коренных малочисленных народов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836045"/>
              </p:ext>
            </p:extLst>
          </p:nvPr>
        </p:nvGraphicFramePr>
        <p:xfrm>
          <a:off x="544389" y="5763848"/>
          <a:ext cx="8210374" cy="93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7" y="20866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Задача 2: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Повышение уровня и качества жизни, возрождение и развитие самобытной культуры, языка и промыслов коренных малочисленных народов (продолжение)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586" y="2762857"/>
            <a:ext cx="22162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9248" y="2762857"/>
            <a:ext cx="31227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Предоставление грантов и премий в сфере сохранения, развития, популяризации традиционной культуры, фольклора, традиций, языка, национальных промыслов и ремесел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культуры, фольклора, национального спорта и международных связей, сохранение культурного наследия коренных малочисленных народов, и участие в них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9301" y="2621780"/>
            <a:ext cx="28984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культуры 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Казначеева Н.М.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о. директора Департамента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общественных и внешних связей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Орлова М.В.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образования и молодежной политики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И.о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директора Департамента физической культуры и спорта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Конух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С.Е.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Службы государственной охраны объектов культурного наследия Ханты-Мансийского автономного округа – Югры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Кондрашев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А.Н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1" y="34504"/>
            <a:ext cx="840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национальных ремесел, искусства и спорта коренных малочисленных народов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400122"/>
              </p:ext>
            </p:extLst>
          </p:nvPr>
        </p:nvGraphicFramePr>
        <p:xfrm>
          <a:off x="544388" y="6076605"/>
          <a:ext cx="8210375" cy="68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5444" y="1635886"/>
            <a:ext cx="2932261" cy="178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Организация доступа к услугам связи и государственным сервисам в местах традиционного проживания и традиционной хозяйственной деятельности (</a:t>
            </a:r>
            <a:r>
              <a:rPr lang="en-US" sz="1600" dirty="0" smtClean="0">
                <a:solidFill>
                  <a:schemeClr val="bg1"/>
                </a:solidFill>
                <a:latin typeface="Franklin Gothic Medium" pitchFamily="34" charset="0"/>
              </a:rPr>
              <a:t>IT –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стойбище)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Авторы: Александр </a:t>
            </a:r>
            <a:r>
              <a:rPr lang="ru-RU" sz="1600" dirty="0" err="1" smtClean="0">
                <a:latin typeface="Franklin Gothic Medium" pitchFamily="34" charset="0"/>
              </a:rPr>
              <a:t>Новьюхов</a:t>
            </a:r>
            <a:r>
              <a:rPr lang="ru-RU" sz="1600" dirty="0" smtClean="0">
                <a:latin typeface="Franklin Gothic Medium" pitchFamily="34" charset="0"/>
              </a:rPr>
              <a:t> – депутат, член Ассамблеи коренных малочисленных народов Севера Думы Ханты-Мансийского автономного округа – Югры, Общественная организация «Спасение Югры» Ханты-Мансийского автономного округа – Югры, г. Ханты-Мансийск 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Мероприятие: стратегические сессии – Югра 2024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947" y="3655752"/>
            <a:ext cx="549496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Franklin Gothic Medium" pitchFamily="34" charset="0"/>
              </a:rPr>
              <a:t>Проект «Организация типового </a:t>
            </a:r>
            <a:r>
              <a:rPr lang="en-US" sz="1500" dirty="0" smtClean="0">
                <a:latin typeface="Franklin Gothic Medium" pitchFamily="34" charset="0"/>
              </a:rPr>
              <a:t>IT</a:t>
            </a:r>
            <a:r>
              <a:rPr lang="ru-RU" sz="1500" dirty="0" smtClean="0">
                <a:latin typeface="Franklin Gothic Medium" pitchFamily="34" charset="0"/>
              </a:rPr>
              <a:t>-стойбища» реализуется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недропользования и природных ресурсов и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информационных технологий автономного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округа и направлен на повышение доступности  услуг для </a:t>
            </a:r>
          </a:p>
          <a:p>
            <a:r>
              <a:rPr lang="ru-RU" sz="1500" dirty="0">
                <a:latin typeface="Franklin Gothic Medium" pitchFamily="34" charset="0"/>
              </a:rPr>
              <a:t>к</a:t>
            </a:r>
            <a:r>
              <a:rPr lang="ru-RU" sz="1500" dirty="0" smtClean="0">
                <a:latin typeface="Franklin Gothic Medium" pitchFamily="34" charset="0"/>
              </a:rPr>
              <a:t>оренных малочисленных народов Югры проживающих в </a:t>
            </a:r>
          </a:p>
          <a:p>
            <a:r>
              <a:rPr lang="ru-RU" sz="1500" dirty="0" smtClean="0">
                <a:latin typeface="Franklin Gothic Medium" pitchFamily="34" charset="0"/>
              </a:rPr>
              <a:t>местах традиционного проживания и ведущие традиционный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образ жизни. Проектом предполагается подключение </a:t>
            </a:r>
          </a:p>
          <a:p>
            <a:r>
              <a:rPr lang="ru-RU" sz="1500" dirty="0" smtClean="0">
                <a:latin typeface="Franklin Gothic Medium" pitchFamily="34" charset="0"/>
              </a:rPr>
              <a:t>ТТП к сети интернет с помощью современного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спутникового оборудования и обеспечение доступа </a:t>
            </a:r>
          </a:p>
          <a:p>
            <a:r>
              <a:rPr lang="ru-RU" sz="1500" dirty="0" smtClean="0">
                <a:latin typeface="Franklin Gothic Medium" pitchFamily="34" charset="0"/>
              </a:rPr>
              <a:t>коренных малочисленных народов к важнейшим </a:t>
            </a:r>
          </a:p>
          <a:p>
            <a:r>
              <a:rPr lang="ru-RU" sz="1500" dirty="0" smtClean="0">
                <a:latin typeface="Franklin Gothic Medium" pitchFamily="34" charset="0"/>
              </a:rPr>
              <a:t>электронным ресурсам. </a:t>
            </a:r>
            <a:endParaRPr lang="ru-RU" sz="1500" dirty="0">
              <a:latin typeface="Franklin Gothic Medium" pitchFamily="34" charset="0"/>
            </a:endParaRPr>
          </a:p>
        </p:txBody>
      </p:sp>
      <p:pic>
        <p:nvPicPr>
          <p:cNvPr id="10" name="Picture 12" descr="http://xn--c1aeakmejdnny.xn--p1ai/uploadedFiles/photoalbums/images/big/IMG_20180707_214839_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002" y="3419086"/>
            <a:ext cx="14017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478" y="4196424"/>
            <a:ext cx="1576851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002" y="5071532"/>
            <a:ext cx="1502832" cy="136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6645" y="642797"/>
            <a:ext cx="266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436" y="2438400"/>
            <a:ext cx="336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lvl="0"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1</a:t>
            </a:r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 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443 114,1 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136 248,9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тыс. рублей;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170" y="2438400"/>
            <a:ext cx="2338964" cy="15845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latin typeface="Franklin Gothic Medium" pitchFamily="34" charset="0"/>
              </a:rPr>
              <a:t>Количество пользователей ТТП (человек)</a:t>
            </a:r>
            <a:endParaRPr lang="ru-RU" sz="1200" dirty="0">
              <a:latin typeface="Franklin Gothic Medium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56" y="2438400"/>
            <a:ext cx="2371725" cy="16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70" y="4365637"/>
            <a:ext cx="2371725" cy="16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56" y="4320051"/>
            <a:ext cx="2371725" cy="17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323" y="4686415"/>
            <a:ext cx="2371725" cy="16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402" y="527456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936" y="550691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641" y="336978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963" y="525466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12" y="334900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609214" y="51691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562" y="4364282"/>
            <a:ext cx="223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граждан из числа КМНС </a:t>
            </a:r>
          </a:p>
          <a:p>
            <a:pPr algn="ctr"/>
            <a:r>
              <a:rPr lang="ru-RU" sz="1200" dirty="0" smtClean="0"/>
              <a:t>получивших меры социальной </a:t>
            </a:r>
          </a:p>
          <a:p>
            <a:pPr algn="ctr"/>
            <a:r>
              <a:rPr lang="ru-RU" sz="1200" dirty="0" smtClean="0"/>
              <a:t>поддержки (%)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67174" y="2716612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Лица из числа КМНС получивших </a:t>
            </a:r>
          </a:p>
          <a:p>
            <a:r>
              <a:rPr lang="ru-RU" sz="1200" dirty="0" smtClean="0"/>
              <a:t>образование при предоставлении </a:t>
            </a:r>
          </a:p>
          <a:p>
            <a:r>
              <a:rPr lang="ru-RU" sz="1200" dirty="0" smtClean="0"/>
              <a:t>им господдержки (%)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6923" y="4331163"/>
            <a:ext cx="236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Кол-во национальных общин </a:t>
            </a:r>
          </a:p>
          <a:p>
            <a:r>
              <a:rPr lang="ru-RU" sz="1200" dirty="0" smtClean="0"/>
              <a:t>осуществляющих традиционную </a:t>
            </a:r>
          </a:p>
          <a:p>
            <a:r>
              <a:rPr lang="ru-RU" sz="1200" dirty="0"/>
              <a:t>д</a:t>
            </a:r>
            <a:r>
              <a:rPr lang="ru-RU" sz="1200" dirty="0" smtClean="0"/>
              <a:t>еятельность </a:t>
            </a:r>
            <a:r>
              <a:rPr lang="en-US" sz="1200" dirty="0" smtClean="0"/>
              <a:t>(</a:t>
            </a:r>
            <a:r>
              <a:rPr lang="ru-RU" sz="1200" dirty="0" smtClean="0"/>
              <a:t>ед.)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5862" y="34857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4572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459" y="33853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4947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009" y="53960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98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2006" y="53230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99,4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6605" y="345130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18,4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0817" y="33802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19,7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4468" y="52421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0279" y="4738255"/>
            <a:ext cx="21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Количество граждан, </a:t>
            </a:r>
          </a:p>
          <a:p>
            <a:r>
              <a:rPr lang="ru-RU" sz="1200" dirty="0" smtClean="0"/>
              <a:t>участвующих в мероприятиях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9170" y="56436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4844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132" y="5572537"/>
            <a:ext cx="8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5200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1099</Words>
  <Application>Microsoft Office PowerPoint</Application>
  <PresentationFormat>Экран (4:3)</PresentationFormat>
  <Paragraphs>167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ТИТУЛ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Duma</cp:lastModifiedBy>
  <cp:revision>224</cp:revision>
  <cp:lastPrinted>2018-10-01T11:35:53Z</cp:lastPrinted>
  <dcterms:created xsi:type="dcterms:W3CDTF">2018-09-04T12:10:47Z</dcterms:created>
  <dcterms:modified xsi:type="dcterms:W3CDTF">2018-12-21T10:13:19Z</dcterms:modified>
</cp:coreProperties>
</file>