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sldIdLst>
    <p:sldId id="275" r:id="rId2"/>
    <p:sldId id="256" r:id="rId3"/>
    <p:sldId id="326" r:id="rId4"/>
    <p:sldId id="332" r:id="rId5"/>
    <p:sldId id="324" r:id="rId6"/>
    <p:sldId id="331" r:id="rId7"/>
    <p:sldId id="328" r:id="rId8"/>
    <p:sldId id="335" r:id="rId9"/>
    <p:sldId id="370" r:id="rId10"/>
    <p:sldId id="336" r:id="rId11"/>
    <p:sldId id="330" r:id="rId12"/>
    <p:sldId id="334" r:id="rId13"/>
    <p:sldId id="337" r:id="rId14"/>
    <p:sldId id="329" r:id="rId15"/>
    <p:sldId id="338" r:id="rId16"/>
    <p:sldId id="339" r:id="rId17"/>
    <p:sldId id="344" r:id="rId18"/>
    <p:sldId id="350" r:id="rId19"/>
    <p:sldId id="356" r:id="rId20"/>
    <p:sldId id="351" r:id="rId21"/>
    <p:sldId id="357" r:id="rId22"/>
    <p:sldId id="352" r:id="rId23"/>
    <p:sldId id="353" r:id="rId24"/>
    <p:sldId id="354" r:id="rId25"/>
    <p:sldId id="355" r:id="rId26"/>
    <p:sldId id="292" r:id="rId27"/>
    <p:sldId id="359" r:id="rId28"/>
    <p:sldId id="362" r:id="rId29"/>
    <p:sldId id="363" r:id="rId30"/>
    <p:sldId id="320" r:id="rId31"/>
    <p:sldId id="325" r:id="rId32"/>
    <p:sldId id="361" r:id="rId33"/>
    <p:sldId id="364" r:id="rId34"/>
    <p:sldId id="349" r:id="rId35"/>
    <p:sldId id="322" r:id="rId36"/>
    <p:sldId id="366" r:id="rId37"/>
    <p:sldId id="291" r:id="rId38"/>
    <p:sldId id="321" r:id="rId39"/>
    <p:sldId id="287" r:id="rId40"/>
    <p:sldId id="272" r:id="rId41"/>
    <p:sldId id="327" r:id="rId42"/>
    <p:sldId id="367" r:id="rId43"/>
    <p:sldId id="365" r:id="rId44"/>
    <p:sldId id="343" r:id="rId45"/>
    <p:sldId id="371" r:id="rId46"/>
    <p:sldId id="341" r:id="rId47"/>
    <p:sldId id="277" r:id="rId48"/>
    <p:sldId id="274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99"/>
    <a:srgbClr val="6600CC"/>
    <a:srgbClr val="FF6600"/>
    <a:srgbClr val="B79D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4" autoAdjust="0"/>
  </p:normalViewPr>
  <p:slideViewPr>
    <p:cSldViewPr>
      <p:cViewPr>
        <p:scale>
          <a:sx n="90" d="100"/>
          <a:sy n="90" d="100"/>
        </p:scale>
        <p:origin x="-8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70902A4-DFA9-47D3-9FB4-4FC77A0F25EB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1124A2E-1560-4EEB-803F-1B2756711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7617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6" name="Rectangle 10"/>
          <p:cNvSpPr/>
          <p:nvPr/>
        </p:nvSpPr>
        <p:spPr>
          <a:xfrm>
            <a:off x="1087438" y="1385888"/>
            <a:ext cx="6969125" cy="408622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7" name="Rectangle 14"/>
          <p:cNvSpPr/>
          <p:nvPr/>
        </p:nvSpPr>
        <p:spPr>
          <a:xfrm>
            <a:off x="3794125" y="1268413"/>
            <a:ext cx="1555750" cy="6397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3886200" y="1268413"/>
            <a:ext cx="1371600" cy="547687"/>
            <a:chOff x="5318306" y="1386268"/>
            <a:chExt cx="1567331" cy="645295"/>
          </a:xfrm>
        </p:grpSpPr>
        <p:cxnSp>
          <p:nvCxnSpPr>
            <p:cNvPr id="9" name="Straight Connector 16"/>
            <p:cNvCxnSpPr/>
            <p:nvPr/>
          </p:nvCxnSpPr>
          <p:spPr>
            <a:xfrm>
              <a:off x="5318306" y="1386268"/>
              <a:ext cx="0" cy="639684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>
              <a:off x="6885637" y="1386268"/>
              <a:ext cx="0" cy="639684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2238" y="1327150"/>
            <a:ext cx="1279525" cy="457200"/>
          </a:xfrm>
        </p:spPr>
        <p:txBody>
          <a:bodyPr/>
          <a:lstStyle>
            <a:lvl1pPr algn="ctr">
              <a:defRPr sz="1100" spc="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4B68265-9625-49EE-BA2A-18CBBE210432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13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00" y="5211763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4775" y="5211763"/>
            <a:ext cx="1584325" cy="228600"/>
          </a:xfrm>
        </p:spPr>
        <p:txBody>
          <a:bodyPr/>
          <a:lstStyle>
            <a:lvl1pPr>
              <a:defRPr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317689B0-F596-4096-9F0C-A05360CB8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11F97-7311-485B-B209-1179B938AAED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AE21F-4E69-4FA8-925E-0FB27AB7F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35248-4C3D-44BB-9E06-A6B589046FAB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9C03D-7AF6-4639-AB1E-38BAE1922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A2890-C063-4732-AF03-5C92A69D775A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BD0FF-E66E-4063-B8FE-9FC342425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6" name="Rectangle 23"/>
          <p:cNvSpPr/>
          <p:nvPr/>
        </p:nvSpPr>
        <p:spPr>
          <a:xfrm>
            <a:off x="1087438" y="1385888"/>
            <a:ext cx="6969125" cy="408622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7" name="Rectangle 29"/>
          <p:cNvSpPr/>
          <p:nvPr/>
        </p:nvSpPr>
        <p:spPr>
          <a:xfrm>
            <a:off x="3794125" y="1268413"/>
            <a:ext cx="1555750" cy="6397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3886200" y="1268413"/>
            <a:ext cx="1371600" cy="547687"/>
            <a:chOff x="5318306" y="1386268"/>
            <a:chExt cx="1567331" cy="645295"/>
          </a:xfrm>
        </p:grpSpPr>
        <p:cxnSp>
          <p:nvCxnSpPr>
            <p:cNvPr id="9" name="Straight Connector 31"/>
            <p:cNvCxnSpPr/>
            <p:nvPr/>
          </p:nvCxnSpPr>
          <p:spPr>
            <a:xfrm>
              <a:off x="5318306" y="1386268"/>
              <a:ext cx="0" cy="639684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2"/>
            <p:cNvCxnSpPr/>
            <p:nvPr/>
          </p:nvCxnSpPr>
          <p:spPr>
            <a:xfrm>
              <a:off x="6885637" y="1386268"/>
              <a:ext cx="0" cy="639684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3932238" y="1325563"/>
            <a:ext cx="1279525" cy="457200"/>
          </a:xfrm>
        </p:spPr>
        <p:txBody>
          <a:bodyPr/>
          <a:lstStyle>
            <a:lvl1pPr algn="ctr">
              <a:defRPr lang="en-US" sz="1100" kern="1200" spc="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3B30811-7507-471A-87DA-6894E1416DC4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900" y="5211763"/>
            <a:ext cx="4430713" cy="2286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188" y="5211763"/>
            <a:ext cx="158432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E6A10-C6B6-4EFB-BD20-AA5BC7CA7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07E86-FFFB-4BA7-AC6B-D55E15BFED38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6480B-0C6C-4066-AE42-EDB77B42B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32953-F826-4EE5-8CDD-8B8928847BCE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D75C-9B80-4F5A-8894-CBCB5B2E9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46A4F-0476-4F5D-87B2-77C1AC5621DD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4195-86A6-41F1-8D6C-3346A6761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44C2-B203-4DBD-92A6-859A762A1017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6DFC6-90DB-482B-8B81-B682520E9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/>
          <p:cNvSpPr/>
          <p:nvPr/>
        </p:nvSpPr>
        <p:spPr>
          <a:xfrm>
            <a:off x="184150" y="173038"/>
            <a:ext cx="6399213" cy="65119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14"/>
          <p:cNvSpPr/>
          <p:nvPr/>
        </p:nvSpPr>
        <p:spPr>
          <a:xfrm>
            <a:off x="6765925" y="173038"/>
            <a:ext cx="2193925" cy="6511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11"/>
          <p:cNvSpPr/>
          <p:nvPr/>
        </p:nvSpPr>
        <p:spPr>
          <a:xfrm>
            <a:off x="6867525" y="274638"/>
            <a:ext cx="1989138" cy="6308725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B8058-B55A-465E-889B-CC29FC4FA627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4625" y="6310313"/>
            <a:ext cx="1098550" cy="274637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6DFF9C1-8247-48B0-89B2-0F16E3F3A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/>
          <p:nvPr/>
        </p:nvSpPr>
        <p:spPr>
          <a:xfrm>
            <a:off x="6765925" y="173038"/>
            <a:ext cx="2193925" cy="6511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10"/>
          <p:cNvSpPr/>
          <p:nvPr/>
        </p:nvSpPr>
        <p:spPr>
          <a:xfrm>
            <a:off x="6867525" y="274638"/>
            <a:ext cx="1989138" cy="6308725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>
              <a:defRPr/>
            </a:pPr>
            <a:fld id="{AC8B2160-8AAB-4AC7-9F69-263D32218C51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800" y="6308725"/>
            <a:ext cx="1096963" cy="274638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F7CCDF4-E44B-422C-9C30-BB7F2696B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731838" y="642938"/>
            <a:ext cx="76803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31838" y="2103438"/>
            <a:ext cx="7680325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950" y="6308725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CE6BD2-6C88-4265-8C31-12FEDC94940E}" type="datetimeFigureOut">
              <a:rPr lang="ru-RU"/>
              <a:pPr>
                <a:defRPr/>
              </a:pPr>
              <a:t>03.08.2015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150" y="6308725"/>
            <a:ext cx="3949700" cy="2746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200" y="6308725"/>
            <a:ext cx="1096963" cy="2746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3C5C2C-C5AF-45BC-ABBA-B1363B03F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8" r:id="rId8"/>
    <p:sldLayoutId id="2147483699" r:id="rId9"/>
    <p:sldLayoutId id="2147483690" r:id="rId10"/>
    <p:sldLayoutId id="214748368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lang="en-US" sz="4000" kern="1200" dirty="0">
          <a:solidFill>
            <a:srgbClr val="262626"/>
          </a:solidFill>
          <a:latin typeface="+mj-lt"/>
          <a:ea typeface="+mn-ea"/>
          <a:cs typeface="+mn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Century Gothic" pitchFamily="34" charset="0"/>
        </a:defRPr>
      </a:lvl9pPr>
    </p:titleStyle>
    <p:bodyStyle>
      <a:lvl1pPr marL="182563" indent="-182563" algn="l" rtl="0" fontAlgn="base">
        <a:spcBef>
          <a:spcPts val="9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fontAlgn="base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26988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779838" y="-6350"/>
            <a:ext cx="5364162" cy="1995488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О человеке может рассказать многое, о человеке могут рассказать многие. Друзья, родственники, знакомые, а так же фотографии, публикации, удостоверения и многое другое. Сегодня о судьбе нашего героя расскажут архивные документы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916238" y="2205038"/>
            <a:ext cx="4032250" cy="190976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/>
          </a:solidFill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</a:rPr>
              <a:t>Ваш подвиг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</a:rPr>
              <a:t>в сердце сохраним…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851275" y="4365625"/>
            <a:ext cx="5292725" cy="2171700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</a:rPr>
              <a:t>Участнику Великой Отечественной войны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Кузнецову Петру Васильевичу посвящается</a:t>
            </a:r>
            <a:r>
              <a:rPr lang="ru-RU" sz="2400" b="1" dirty="0">
                <a:solidFill>
                  <a:srgbClr val="FFFF00"/>
                </a:solidFill>
              </a:rPr>
              <a:t>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43808" y="836712"/>
            <a:ext cx="5904656" cy="11521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ru-RU" sz="1600" b="1" u="sng" dirty="0" smtClean="0">
                <a:solidFill>
                  <a:srgbClr val="C00000"/>
                </a:solidFill>
                <a:latin typeface="Candara" pitchFamily="34" charset="0"/>
              </a:rPr>
              <a:t>Из воспоминаний Петра Васильевича Кузнецова, 2006 год:</a:t>
            </a:r>
          </a:p>
          <a:p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«</a:t>
            </a:r>
            <a:r>
              <a:rPr lang="ru-RU" sz="1600" i="1" dirty="0" smtClean="0">
                <a:solidFill>
                  <a:srgbClr val="C00000"/>
                </a:solidFill>
              </a:rPr>
              <a:t>4-го августа 1942 года в 5 часов утра началась мощная артиллерийская подготовка,  в которой участвовали тысячи орудий и минометов. Земля ходила ходуном, сыпалась со стенок окопов и блиндажей, не слышно, было человеческого голоса. После 2-х часов непрерывной канонады все смолкло, затем послышался гул самолетов. </a:t>
            </a:r>
            <a:endParaRPr lang="ru-RU" sz="1600" dirty="0" smtClean="0">
              <a:solidFill>
                <a:srgbClr val="C00000"/>
              </a:solidFill>
            </a:endParaRPr>
          </a:p>
          <a:p>
            <a:r>
              <a:rPr lang="ru-RU" sz="1600" i="1" dirty="0" smtClean="0">
                <a:solidFill>
                  <a:srgbClr val="C00000"/>
                </a:solidFill>
              </a:rPr>
              <a:t>Они шли на не большой высоте волна за волной, сначала бомбардировщики, затем  штурмовики. Через 15 минут артиллерийская подготовка возобновилась и быстро закончилась. Части пошли в атаку и с очень малыми потерями прорвали мощную оборону немцев, которую они укрепляли 7 месяцев. В историю Великой Отечественной войны эти бои вошли как </a:t>
            </a:r>
            <a:r>
              <a:rPr lang="ru-RU" sz="1600" i="1" dirty="0" err="1" smtClean="0">
                <a:solidFill>
                  <a:srgbClr val="C00000"/>
                </a:solidFill>
              </a:rPr>
              <a:t>Ржевско-Сычевская</a:t>
            </a:r>
            <a:r>
              <a:rPr lang="ru-RU" sz="1600" i="1" dirty="0" smtClean="0">
                <a:solidFill>
                  <a:srgbClr val="C00000"/>
                </a:solidFill>
              </a:rPr>
              <a:t>  наступательная операция (30 июля-23 августа 1942 года).</a:t>
            </a:r>
            <a:endParaRPr lang="ru-RU" sz="1600" dirty="0" smtClean="0">
              <a:solidFill>
                <a:srgbClr val="C00000"/>
              </a:solidFill>
            </a:endParaRPr>
          </a:p>
          <a:p>
            <a:r>
              <a:rPr lang="ru-RU" sz="1600" i="1" dirty="0" smtClean="0">
                <a:solidFill>
                  <a:srgbClr val="C00000"/>
                </a:solidFill>
              </a:rPr>
              <a:t>В итоге этой операции войскам 9 армии противника  был нанесен огромный урон, разгромлена большая часть немецких стратегических резервов, предназначенных для боев за Сталинград, где тогда решался исход войны»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0"/>
            <a:ext cx="4777829" cy="3512736"/>
          </a:xfrm>
          <a:prstGeom prst="rect">
            <a:avLst/>
          </a:prstGeom>
        </p:spPr>
      </p:pic>
      <p:pic>
        <p:nvPicPr>
          <p:cNvPr id="11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001933"/>
            <a:ext cx="4740656" cy="34261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79712" y="4293096"/>
            <a:ext cx="385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№3, 1983 год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Справка  курсанта П.В.Кузнецова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Candara" pitchFamily="34" charset="0"/>
              </a:rPr>
              <a:t>о ранении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4048" y="332656"/>
            <a:ext cx="38884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Из воспоминаний Петра Васильевича Кузнецова, 2006 год:</a:t>
            </a:r>
          </a:p>
          <a:p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«Всем кто прошел нелегкую военную службу ,известна истина – патриотизм измеряется в километрах, приходится их преодолевать не по бетонке на машинах, а пешком и по бездорожью.» Кузнецов – юный командир отделения автоматчиков под Ржевом в боях местного значения сумел себя проявить: «На переднем крае противника - господствующая высотка, что бельмо на глазах. В светлое время оттуда простреливалась наша оборона.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</a:endParaRPr>
          </a:p>
        </p:txBody>
      </p:sp>
      <p:pic>
        <p:nvPicPr>
          <p:cNvPr id="61442" name="Picture 2" descr="C:\Users\User\Desktop\59-6 Кузнецов П.В\КУЗНЕЦОВ ФОТО\КП 2369-1 Фото Кузнецов П.В. 1940-е г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60648"/>
            <a:ext cx="2505075" cy="380365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771800" y="4005064"/>
            <a:ext cx="619268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Голову из траншеи поднять невозможно. Попытка взять ее штурмом успеха не имела. В штабе решили отбить «не </a:t>
            </a:r>
            <a:r>
              <a:rPr lang="ru-RU" sz="1600" b="1" i="1" dirty="0" err="1" smtClean="0">
                <a:solidFill>
                  <a:srgbClr val="C00000"/>
                </a:solidFill>
                <a:latin typeface="Candara" pitchFamily="34" charset="0"/>
              </a:rPr>
              <a:t>нахралом</a:t>
            </a:r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», в лоб, а с солдатской смекалкой. Усиленный взвод разделили на три части. На рубеж для атаки группы должны подбираться самостоятельно. Мое отделение вовремя достигло исходной точки. Осмотрелись. Остальных что-то задержало, а ночь на исходе… Решаю действовать самостоятельно. Командую: ползком вперед. Когда до вершины осталось рукой подать, рванули в атаку. На этот раз противника удалось застать врасплох…»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494116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260648"/>
            <a:ext cx="468052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Петр </a:t>
            </a:r>
            <a:r>
              <a:rPr lang="ru-RU" sz="2800" b="1" dirty="0" smtClean="0">
                <a:solidFill>
                  <a:srgbClr val="C00000"/>
                </a:solidFill>
                <a:latin typeface="Candara" pitchFamily="34" charset="0"/>
              </a:rPr>
              <a:t>В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асильевич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 Кузнецов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275856" y="1196752"/>
            <a:ext cx="5112568" cy="3456384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lvl="0" indent="180975" eaLnBrk="0" hangingPunct="0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Великой Отечественной войне участвовали:</a:t>
            </a:r>
            <a:endParaRPr lang="ru-RU" sz="3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indent="180975" eaLnBrk="0" hangingPunct="0"/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тец, Кузнецов Василий Федорович- погиб в 1942 году;</a:t>
            </a:r>
            <a:endParaRPr lang="ru-RU" sz="3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indent="180975" eaLnBrk="0" hangingPunct="0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брат, Кузнецов Василий Васильевич, 1922 года рождения - погиб в 1943 году в звании старший сержант;</a:t>
            </a:r>
            <a:endParaRPr lang="ru-RU" sz="3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indent="180975" eaLnBrk="0" hangingPunct="0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брат,  Кузнецов Аркадий Васильевич, 1926 года рождения, тяжело ранен в 1944 году , инвалид ВОВ</a:t>
            </a:r>
            <a:endParaRPr lang="ru-RU" sz="3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indent="180975" algn="r" eaLnBrk="0" hangingPunct="0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(Из автобиографии)</a:t>
            </a:r>
            <a:endParaRPr lang="ru-RU" sz="4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  <a:p>
            <a:pPr algn="just"/>
            <a:r>
              <a:rPr lang="ru-RU" sz="2800" dirty="0" smtClean="0"/>
              <a:t>	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1412776"/>
            <a:ext cx="385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№4, 1985 год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55776" y="476672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Орденская  книжка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pic>
        <p:nvPicPr>
          <p:cNvPr id="12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2452" y="2204864"/>
            <a:ext cx="4831548" cy="35538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04864"/>
            <a:ext cx="4381711" cy="352839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43808" y="5877272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400" b="1" dirty="0" smtClean="0">
                <a:solidFill>
                  <a:srgbClr val="800000"/>
                </a:solidFill>
              </a:rPr>
              <a:t>После лечения в госпитале, с июля 1943 по 1946 годы находился в учебной дивизии. Демобилизован в звании лейтенанта.</a:t>
            </a:r>
            <a:endParaRPr lang="ru-RU" sz="1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5445224"/>
            <a:ext cx="385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№7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Удостоверения к наградам П.В.Кузнецова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412776"/>
            <a:ext cx="4634175" cy="34165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4371396" cy="2930584"/>
          </a:xfrm>
          <a:prstGeom prst="rect">
            <a:avLst/>
          </a:prstGeom>
        </p:spPr>
      </p:pic>
      <p:pic>
        <p:nvPicPr>
          <p:cNvPr id="11" name="Объект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060848"/>
            <a:ext cx="4934688" cy="33451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39752" y="4797152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Петр Васильевич удостоен за свою жизнь множества наград и званий, но самым ценным является его собственное осознание значимости его места и роли и в годы войны, и в мирное время. Поэтому он и сегодня стремится сделать что-то еще, принести пользу сегодня, уверенно глядя в будущее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18864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548680"/>
            <a:ext cx="6120680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/>
              <a:t>Из воспоминаний П.В.Кузнецова:</a:t>
            </a:r>
          </a:p>
          <a:p>
            <a:pPr algn="just"/>
            <a:r>
              <a:rPr lang="ru-RU" sz="1600" dirty="0" smtClean="0"/>
              <a:t>«Рано с несколькими солдатами мы выехали в свою дивизию, находящуюся на учениях, сидели  вдоль бортов открытого кузова. Как только мы подъехали к переправе, шлагбаум для проезда закрыли и началось встречное движение машин с противоположного берега. Через одну-две минуты подошла черная автомашина  и за ней ещё два автомобиля с адъютантами и охраной. В первой машине на переднем сидении сидел Г.К.Жуков. Мы оторопели и стали переговариваться между собой, бросая взгляд в сторону машины т.к. смотреть постоянно было как-то не удобно, ведь расстояние от нас до Г.К.Жукова было не более 4-5 метров. Плотный человек с волевым мужественным лицом. Овеян бессмертной славой, он невольно вызывал симпатию и поклонение у нас, в то время молодых людей, по возрасту являвшемся нам отцом. Таким я и храню его в  памяти. На второй, после учений, день Г.К.Жуков посещал столовые, казармы, интересовался бытом, питанием солдат, посетил и наш военный городок и я снова видел его, но уже издалека.</a:t>
            </a:r>
          </a:p>
          <a:p>
            <a:r>
              <a:rPr lang="ru-RU" sz="1600" dirty="0" smtClean="0"/>
              <a:t>     Я благодарю судьбу за то, что мне пришлось так близко видеть этого необыкновенного человека, прославленного маршала победы, великого гражданина страны, отдавшего всего себя для величия России»</a:t>
            </a:r>
            <a:r>
              <a:rPr lang="ru-RU" dirty="0" smtClean="0"/>
              <a:t> </a:t>
            </a:r>
            <a:endParaRPr lang="ru-RU" sz="1200" dirty="0" smtClean="0"/>
          </a:p>
          <a:p>
            <a:pPr lvl="1" algn="r"/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Объединенный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№1, 1996 год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260648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18864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5661248"/>
            <a:ext cx="3852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15616" y="620688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pic>
        <p:nvPicPr>
          <p:cNvPr id="32771" name="Рисунок 104" descr="http://admugansk.ru/uploads/news/2014/08/1108201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3829050" cy="2581275"/>
          </a:xfrm>
          <a:prstGeom prst="rect">
            <a:avLst/>
          </a:prstGeom>
          <a:noFill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699792" y="3789040"/>
            <a:ext cx="59766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Почти 60 лет Петр Васильевич живет на севере. Без дела, признается, не может жить, поэтому всегда работал. В свое время руководил промысловой артелью имени Кирова, в поселке Песчаный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Сургутского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района. Занимал должность начальника жилищно-коммунальной конторы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Юганскнефти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отвечал за безаварийное содержание жилья в нашем городе. В эпоху активного освоения округа трудился в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нефтеюганском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управлении буровых работ №1.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Более 40 лет занимается общественной деятельностью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71800" y="908720"/>
            <a:ext cx="60486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Фронтовикам за мужество, за то, что выстояли и победили в такой кровопролитной войне, Родина отдавала долг, окружив почетом и уважением,  предоставив  возможность выбора любой карьеры. Фронтовики заслуженно имели большой  авторитет,  их уверенно назначали на руководящие должности.  Так в 22 года Петр Васильевич стал председателем 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Байкаловского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сельского совета.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Ответственный, дисциплинированный,  как и положено фронтовику, он был к тому же  молод, инициативен и пытлив.  На собственном опыте зная, как хрупок сосуд жизни, он желал прожить её  полноценно и интересно. Потому, когда предоставлялась возможность подучиться –  учился, когда получал новое назначение – не отказывался. Он окончил 9-месячные  курсы при  Тюменском обкоме партии и в 1950 году был  назначен заведующим отделом культурно-просветительной работы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Байкаловского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райисполкома.  Затем учился в институте повышения квалификации для  руководящих работников,  а после - с 1954 по 1957 год – работал  (без выходных и отпусков) председателем  укрупненного колхоза в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Байкаловском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районе. В августе 1957 года Петр Васильевич  переехал в наши края (тогда это был 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Сургутский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регион).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его на это подвигло? Как и многих, простор необжитых территорий, размах дел 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громадье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перспектив.  В Сургуте в то время жил его родственник. К нему-то Петр Васильевич и приехал  во время отпуска – посмотреть на наши края.</a:t>
            </a:r>
          </a:p>
          <a:p>
            <a:pPr lvl="0" algn="just" eaLnBrk="0" hangingPunct="0"/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Понравилось – не то слово. Здесь более энергично жизнь шла, её ритм будоражил, увлекал. Петр Васильевич  вернулся домой, чтобы только сняться с учета, собрать вещи. В </a:t>
            </a:r>
            <a:r>
              <a:rPr lang="ru-RU" sz="12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Сургутском</a:t>
            </a: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горкоме партии ему предложили возглавить промысловую артель имени Кирова, которая находилась в поселке Песчаный  </a:t>
            </a:r>
            <a:r>
              <a:rPr lang="ru-RU" sz="12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Сургутского</a:t>
            </a: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района.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059832" y="3227497"/>
            <a:ext cx="57606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908720"/>
            <a:ext cx="5472608" cy="40665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39952" y="5157192"/>
            <a:ext cx="4499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 Опись </a:t>
            </a:r>
            <a:r>
              <a:rPr lang="ru-RU" sz="1200" b="1" dirty="0" smtClean="0">
                <a:solidFill>
                  <a:srgbClr val="800000"/>
                </a:solidFill>
              </a:rPr>
              <a:t>№6 «Кузнецов Петр Васильевич»,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единица </a:t>
            </a:r>
            <a:r>
              <a:rPr lang="ru-RU" sz="1200" b="1" dirty="0">
                <a:solidFill>
                  <a:srgbClr val="800000"/>
                </a:solidFill>
              </a:rPr>
              <a:t>хранения </a:t>
            </a:r>
            <a:r>
              <a:rPr lang="ru-RU" sz="1200" b="1" dirty="0" smtClean="0">
                <a:solidFill>
                  <a:srgbClr val="800000"/>
                </a:solidFill>
              </a:rPr>
              <a:t>№9, 1985 год</a:t>
            </a:r>
            <a:endParaRPr lang="ru-RU" sz="1200" b="1" dirty="0">
              <a:solidFill>
                <a:srgbClr val="80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lvl="0" algn="ctr">
              <a:lnSpc>
                <a:spcPct val="90000"/>
              </a:lnSpc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ndara" pitchFamily="34" charset="0"/>
              </a:rPr>
              <a:t>П.В.Кузнецов</a:t>
            </a:r>
            <a:r>
              <a:rPr lang="ru-RU" sz="2800" b="1" dirty="0" smtClean="0">
                <a:solidFill>
                  <a:srgbClr val="800000"/>
                </a:solidFill>
                <a:latin typeface="Candara" pitchFamily="34" charset="0"/>
              </a:rPr>
              <a:t> (третий слева) - участник Эстафеты знамен боевых частей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23728" y="2636912"/>
            <a:ext cx="6696744" cy="3816424"/>
          </a:xfrm>
          <a:prstGeom prst="rect">
            <a:avLst/>
          </a:prstGeom>
          <a:ln>
            <a:noFill/>
          </a:ln>
        </p:spPr>
        <p:txBody>
          <a:bodyPr anchor="ctr">
            <a:normAutofit fontScale="92500" lnSpcReduction="20000"/>
          </a:bodyPr>
          <a:lstStyle/>
          <a:p>
            <a:pPr algn="ctr" fontAlgn="auto">
              <a:lnSpc>
                <a:spcPct val="83000"/>
              </a:lnSpc>
              <a:spcAft>
                <a:spcPts val="0"/>
              </a:spcAft>
              <a:defRPr/>
            </a:pPr>
            <a:r>
              <a:rPr lang="ru-RU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Кузнецов Петр Васильевич – </a:t>
            </a:r>
            <a:r>
              <a:rPr lang="ru-RU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/>
            </a:r>
            <a:br>
              <a:rPr lang="ru-RU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</a:br>
            <a:endParaRPr lang="ru-RU" sz="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  <a:p>
            <a:pPr algn="ctr" fontAlgn="auto">
              <a:lnSpc>
                <a:spcPct val="83000"/>
              </a:lnSpc>
              <a:spcAft>
                <a:spcPts val="0"/>
              </a:spcAft>
              <a:defRPr/>
            </a:pPr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участник 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Великой Отечественной войны, </a:t>
            </a:r>
            <a:endParaRPr lang="ru-RU" sz="36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  <a:p>
            <a:pPr algn="ctr" fontAlgn="auto">
              <a:lnSpc>
                <a:spcPct val="83000"/>
              </a:lnSpc>
              <a:spcAft>
                <a:spcPts val="0"/>
              </a:spcAft>
              <a:defRPr/>
            </a:pPr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   почетный гражданин города Нефтеюганска, председатель </a:t>
            </a:r>
            <a:r>
              <a:rPr lang="ru-RU" sz="36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Нефтеюганского</a:t>
            </a:r>
            <a:endParaRPr lang="ru-RU" sz="36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  <a:p>
            <a:pPr algn="ctr" fontAlgn="auto">
              <a:lnSpc>
                <a:spcPct val="83000"/>
              </a:lnSpc>
              <a:spcAft>
                <a:spcPts val="0"/>
              </a:spcAft>
              <a:defRPr/>
            </a:pPr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городского Совета </a:t>
            </a:r>
          </a:p>
          <a:p>
            <a:pPr algn="ctr" fontAlgn="auto">
              <a:lnSpc>
                <a:spcPct val="83000"/>
              </a:lnSpc>
              <a:spcAft>
                <a:spcPts val="0"/>
              </a:spcAft>
              <a:defRPr/>
            </a:pPr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      ветеранов войны и труда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1026" name="Picture 2" descr="C:\Users\User\Desktop\59-6 Кузнецов П.В\mL9eafED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5" y="404664"/>
            <a:ext cx="4454895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059832" y="888395"/>
            <a:ext cx="576064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11 лет Петр Васильевич работал председателем этой, довольно крупной по тем временам, производственной структуры, которая позднее преобразовалась в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Сургутский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райпромкомбинат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Под его началом было 350 работников, которые занимались лесопереработкой: выпускали порядка 4 тысяч кубометров пиломатериала в год, изготавливали рамочную мебель (шкафы, столы, стулья, табуретки, школьные парты, театральные диваны), а также специализировались на малом судостроении (строили баржи, катера и т.п.). До поры-до времени на продукцию комбината спрос был умеренный, спокойный.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как только первыми прибывшие в регион геологоразведчики проложили массовый путь для строителей,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нефтепромысловиков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- вокруг комбината, который возглавлял П.В.Кузнецов,  на несколько лет установился ажиотаж. Создавались новые предприятия, которым для обустройства рабочих мест и бытовых условий необходимы были  пиломатериалы и мебель. Так нежданно-негаданно Петр Васильевич стал краеугольным  человеком, к которому обращались руководители первых в регионе нефтепромысловых управлений, партий глубокого разведочного бурения. Пришлось наращивать объемы  выпуска продукции, но это стоило того, чтобы «попотеть», ведь быть участником  больших преобразований в регионе – совсем другое дело, чем просто  наблюдать со стороны.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260648"/>
            <a:ext cx="2520280" cy="5760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pic>
        <p:nvPicPr>
          <p:cNvPr id="1026" name="Picture 2" descr="C:\Users\User\Desktop\Печатать ФОТО\Фото\Конец 60-х годов. Немножко весн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916832"/>
            <a:ext cx="3778547" cy="3701591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43808" y="222899"/>
            <a:ext cx="5832648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С рождением города Нефтеюганска, Петру Васильевичу  поступали приглашения на работу, в том числе в НГДУ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Юганскнефть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», которое было тогда градообразующим предприятием в нашем городе. И в октябре 1968 года он решился на переезд, став начальником жилищно-коммунальной конторы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Юганскнефти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 5 лет проработал на этой, по нынешним понятиям, крутой, а тогда – очень беспокойной, крайне ответственной и со всех сторон (и руководством, и жильцами) ругаемой должности. Петр Васильевич нес личную ответственность за безаварийное содержание жилья в Нефтеюганске, за подготовку его к эксплуатации в зимних условиях. Жилищное строительство шло тогда усиленными темпами, что заведомо было в ущерб его качеству. Все огрехи потом «латала» ЖКК.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8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8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В период, когда П.В.Кузнецов возглавлял контору, были застроены в деревянном исполнении 4-й, 5-й, 6-й микрорайоны и начато строительство уже крупнопанельного жилья в 1-м микрорайоне. Зимой стабильно стояли 40-градусные морозы, но для Петра Васильевича это было самое жаркое время: нередко случались аварии в тепло- и водоснабжении. Работники конторы всегда  оперативно, грамотно и дружно умели проводить авральные работы и успешно ликвидировали все последствия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-459432"/>
            <a:ext cx="5497841" cy="399497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1628800"/>
            <a:ext cx="5461916" cy="3770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171629"/>
            <a:ext cx="5536308" cy="36863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0072" y="5373216"/>
            <a:ext cx="3563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 Опись </a:t>
            </a:r>
            <a:r>
              <a:rPr lang="ru-RU" sz="1200" b="1" dirty="0" smtClean="0">
                <a:solidFill>
                  <a:srgbClr val="800000"/>
                </a:solidFill>
              </a:rPr>
              <a:t>№6 «Кузнецов Петр Васильевич»; </a:t>
            </a:r>
            <a:r>
              <a:rPr lang="ru-RU" sz="1200" b="1" dirty="0">
                <a:solidFill>
                  <a:srgbClr val="800000"/>
                </a:solidFill>
              </a:rPr>
              <a:t>единица хранения </a:t>
            </a:r>
            <a:r>
              <a:rPr lang="ru-RU" sz="1200" b="1" dirty="0" smtClean="0">
                <a:solidFill>
                  <a:srgbClr val="800000"/>
                </a:solidFill>
              </a:rPr>
              <a:t>№2, 1989-1995 годы</a:t>
            </a:r>
            <a:endParaRPr lang="ru-RU" sz="1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5373216"/>
            <a:ext cx="3563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 Опись </a:t>
            </a:r>
            <a:r>
              <a:rPr lang="ru-RU" sz="1200" b="1" dirty="0" smtClean="0">
                <a:solidFill>
                  <a:srgbClr val="800000"/>
                </a:solidFill>
              </a:rPr>
              <a:t>№6 «Кузнецов Петр Васильевич»; </a:t>
            </a:r>
            <a:r>
              <a:rPr lang="ru-RU" sz="1200" b="1" dirty="0">
                <a:solidFill>
                  <a:srgbClr val="800000"/>
                </a:solidFill>
              </a:rPr>
              <a:t>единица хранения </a:t>
            </a:r>
            <a:r>
              <a:rPr lang="ru-RU" sz="1200" b="1" dirty="0" smtClean="0">
                <a:solidFill>
                  <a:srgbClr val="800000"/>
                </a:solidFill>
              </a:rPr>
              <a:t>№2, 1982-1985 годы</a:t>
            </a:r>
            <a:endParaRPr lang="ru-RU" sz="1200" b="1" dirty="0">
              <a:solidFill>
                <a:srgbClr val="800000"/>
              </a:solidFill>
            </a:endParaRPr>
          </a:p>
        </p:txBody>
      </p:sp>
      <p:pic>
        <p:nvPicPr>
          <p:cNvPr id="9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152" y="2636912"/>
            <a:ext cx="5389240" cy="42210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16632"/>
            <a:ext cx="4360095" cy="446449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1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2881" y="188640"/>
            <a:ext cx="5351119" cy="38884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8640"/>
            <a:ext cx="4151178" cy="64087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4005063"/>
            <a:ext cx="5004048" cy="25202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76056" y="3140968"/>
            <a:ext cx="4067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800000"/>
                </a:solidFill>
              </a:rPr>
              <a:t> Опись </a:t>
            </a:r>
            <a:r>
              <a:rPr lang="ru-RU" sz="1200" b="1" dirty="0" smtClean="0">
                <a:solidFill>
                  <a:srgbClr val="800000"/>
                </a:solidFill>
              </a:rPr>
              <a:t>№6 «Кузнецов Петр Васильевич»; </a:t>
            </a:r>
            <a:r>
              <a:rPr lang="ru-RU" sz="1200" b="1" dirty="0">
                <a:solidFill>
                  <a:srgbClr val="800000"/>
                </a:solidFill>
              </a:rPr>
              <a:t>единица хранения </a:t>
            </a:r>
            <a:r>
              <a:rPr lang="ru-RU" sz="1200" b="1" dirty="0" smtClean="0">
                <a:solidFill>
                  <a:srgbClr val="800000"/>
                </a:solidFill>
              </a:rPr>
              <a:t>№2, 1967-1991 годы</a:t>
            </a:r>
            <a:endParaRPr lang="ru-RU" sz="1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0536">
            <a:off x="4562273" y="737321"/>
            <a:ext cx="4136452" cy="56413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59990">
            <a:off x="2827243" y="701463"/>
            <a:ext cx="2459028" cy="64259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188640"/>
            <a:ext cx="4139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100" b="1" dirty="0">
                <a:solidFill>
                  <a:srgbClr val="800000"/>
                </a:solidFill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100" b="1" dirty="0">
                <a:solidFill>
                  <a:srgbClr val="800000"/>
                </a:solidFill>
              </a:rPr>
              <a:t> Опись </a:t>
            </a:r>
            <a:r>
              <a:rPr lang="ru-RU" sz="1100" b="1" dirty="0" smtClean="0">
                <a:solidFill>
                  <a:srgbClr val="800000"/>
                </a:solidFill>
              </a:rPr>
              <a:t>№6 «Кузнецов Петр Васильевич»; единица </a:t>
            </a:r>
            <a:r>
              <a:rPr lang="ru-RU" sz="1100" b="1" dirty="0">
                <a:solidFill>
                  <a:srgbClr val="800000"/>
                </a:solidFill>
              </a:rPr>
              <a:t>хранения </a:t>
            </a:r>
            <a:r>
              <a:rPr lang="ru-RU" sz="1100" b="1" dirty="0" smtClean="0">
                <a:solidFill>
                  <a:srgbClr val="800000"/>
                </a:solidFill>
              </a:rPr>
              <a:t>№ 7</a:t>
            </a:r>
            <a:endParaRPr lang="ru-RU" sz="11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68543">
            <a:off x="4732374" y="58652"/>
            <a:ext cx="4426835" cy="36258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188640"/>
            <a:ext cx="4139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100" b="1" dirty="0">
                <a:solidFill>
                  <a:srgbClr val="800000"/>
                </a:solidFill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100" b="1" dirty="0">
                <a:solidFill>
                  <a:srgbClr val="800000"/>
                </a:solidFill>
              </a:rPr>
              <a:t> Опись </a:t>
            </a:r>
            <a:r>
              <a:rPr lang="ru-RU" sz="1100" b="1" dirty="0" smtClean="0">
                <a:solidFill>
                  <a:srgbClr val="800000"/>
                </a:solidFill>
              </a:rPr>
              <a:t>№6 «Кузнецов Петр Васильевич»; единица </a:t>
            </a:r>
            <a:r>
              <a:rPr lang="ru-RU" sz="1100" b="1" dirty="0">
                <a:solidFill>
                  <a:srgbClr val="800000"/>
                </a:solidFill>
              </a:rPr>
              <a:t>хранения </a:t>
            </a:r>
            <a:r>
              <a:rPr lang="ru-RU" sz="1100" b="1" dirty="0" smtClean="0">
                <a:solidFill>
                  <a:srgbClr val="800000"/>
                </a:solidFill>
              </a:rPr>
              <a:t>№ 7</a:t>
            </a:r>
            <a:endParaRPr lang="ru-RU" sz="1100" b="1" dirty="0">
              <a:solidFill>
                <a:srgbClr val="8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01871">
            <a:off x="2887393" y="1083030"/>
            <a:ext cx="2880320" cy="4296011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3036">
            <a:off x="4372910" y="2793715"/>
            <a:ext cx="3829716" cy="462494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95536" y="332656"/>
            <a:ext cx="3744416" cy="9361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pic>
        <p:nvPicPr>
          <p:cNvPr id="2050" name="Picture 2" descr="C:\Users\User\Desktop\Печатать ФОТО\Фото\5656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44824"/>
            <a:ext cx="3800475" cy="4572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915816" y="260648"/>
            <a:ext cx="4608512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Переход Петра Васильевича в 1973 году в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Нефтеюганское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управление буровых работ № 1 совпал с периодом активного наращивания буровиками высоких темпов проходки. Бригады и управления азартно соревновались и ставили рекорды, росло среди них число бригад - «100-тысячников» (достигших ста тысяч метров проходки в год). Таких управлений в городе было два, а также одно управление разведочного бурения, которое имело иные задачи и возможности и не участвовало в соперничестве. Одно только НУРБ-1 бурило ежегодно порядка 1 миллиона метров скважин. Трудовым соперничеством были увлечены не только проходчики недр (бурильщики), но и все работники буровых управлений. На обеспечение рекордов, на создание для них условий работали целиком коллективы этих предприятий, и в первую очередь, службы материально-технического снабжения. 15 лет трудился Петр Васильевич старшим инженером в этом постоянно бурлящем от обилия забот отделе (ОМТС) НУБР-1. Работа была беспокойная и интенсивная, а время, события – интересные. С гордостью, с законным чувством сопричастности, вспоминает Петр Васильевич о том, что их управление взрастило четырех Героев Социалистического Труда, знаменитых на всю страну буровых мастеров.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835696" y="764704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915816" y="2853517"/>
            <a:ext cx="58326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hangingPunct="0"/>
            <a:endParaRPr lang="ru-RU" sz="1400" b="1" dirty="0" smtClean="0">
              <a:solidFill>
                <a:srgbClr val="8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hangingPunct="0"/>
            <a:endParaRPr lang="ru-RU" sz="1400" b="1" dirty="0" smtClean="0">
              <a:solidFill>
                <a:srgbClr val="8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hangingPunct="0"/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водовороте дел, служебных и общественных, Петр Васильевич не сразу заметил, как подкрался возраст. Он ушел на заслуженный отдых, когда ему исполнилось 64 года (в 1988-ом), оставив только производство и сосредоточившись на общественной жизни. К тому времени он имел немалый опыт в этой сфере деятельности: был депутатом </a:t>
            </a:r>
            <a:r>
              <a:rPr lang="ru-RU" sz="14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Нефтеюганского</a:t>
            </a: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городского Совета народных депутатов 14-го созыва, с 1978 года – внештатным инспектором городского комитета народного контроля, с 1973 года – председателем совета ветеранов ВОВ и труда НУБР-1, с 1974 года – членом совета ветеранов города, с 1982 года – членом совета ветеранов производственного объединения «</a:t>
            </a:r>
            <a:r>
              <a:rPr lang="ru-RU" sz="14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Юганскнефтегаз</a:t>
            </a: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». Теперь Петр Васильевич имел возможность основательней заняться тем, что ему ближе – работой с ветеранами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2656"/>
            <a:ext cx="2088232" cy="2972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7467600" cy="1143000"/>
          </a:xfrm>
          <a:noFill/>
          <a:ln/>
        </p:spPr>
        <p:txBody>
          <a:bodyPr rtlCol="0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Автобиография</a:t>
            </a:r>
            <a:endParaRPr lang="ru-RU" b="1">
              <a:ln/>
              <a:solidFill>
                <a:schemeClr val="accent3"/>
              </a:solidFill>
            </a:endParaRPr>
          </a:p>
        </p:txBody>
      </p:sp>
      <p:pic>
        <p:nvPicPr>
          <p:cNvPr id="41994" name="Picture 10" descr="1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48325"/>
          </a:xfrm>
          <a:prstGeom prst="rect">
            <a:avLst/>
          </a:prstGeom>
          <a:noFill/>
        </p:spPr>
      </p:pic>
      <p:sp>
        <p:nvSpPr>
          <p:cNvPr id="41998" name="WordArt 14"/>
          <p:cNvSpPr>
            <a:spLocks noChangeArrowheads="1" noChangeShapeType="1" noTextEdit="1"/>
          </p:cNvSpPr>
          <p:nvPr/>
        </p:nvSpPr>
        <p:spPr bwMode="auto">
          <a:xfrm>
            <a:off x="0" y="5661025"/>
            <a:ext cx="9144000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B79DBF"/>
                </a:solidFill>
                <a:latin typeface="Arial"/>
                <a:cs typeface="Arial"/>
              </a:rPr>
              <a:t>Кузнецов Петр Васильевич(второй ряд первый справа) </a:t>
            </a:r>
            <a:r>
              <a:rPr lang="ru-RU" sz="3600" b="1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B79DBF"/>
                </a:solidFill>
                <a:latin typeface="Arial"/>
                <a:cs typeface="Arial"/>
              </a:rPr>
              <a:t>среди участников Великой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B79DBF"/>
                </a:solidFill>
                <a:latin typeface="Arial"/>
                <a:cs typeface="Arial"/>
              </a:rPr>
              <a:t>Отечественной </a:t>
            </a:r>
            <a:r>
              <a:rPr lang="ru-RU" sz="36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B79DBF"/>
                </a:solidFill>
                <a:latin typeface="Arial"/>
                <a:cs typeface="Arial"/>
              </a:rPr>
              <a:t>войны. 1998 год </a:t>
            </a:r>
            <a:endParaRPr lang="ru-RU" sz="3600" b="1" kern="10" dirty="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rgbClr val="B79DB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260648"/>
            <a:ext cx="3456384" cy="5868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332656"/>
            <a:ext cx="3476346" cy="58781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55776" y="6093296"/>
            <a:ext cx="622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8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8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800000"/>
                </a:solidFill>
                <a:latin typeface="Candara" pitchFamily="34" charset="0"/>
              </a:rPr>
              <a:t>№6 «Кузнецов Петр Васильевич»; </a:t>
            </a:r>
            <a:r>
              <a:rPr lang="ru-RU" sz="1200" b="1" dirty="0">
                <a:solidFill>
                  <a:srgbClr val="800000"/>
                </a:solidFill>
                <a:latin typeface="Candara" pitchFamily="34" charset="0"/>
              </a:rPr>
              <a:t>единица хранения </a:t>
            </a:r>
            <a:r>
              <a:rPr lang="ru-RU" sz="1200" b="1" dirty="0" smtClean="0">
                <a:solidFill>
                  <a:srgbClr val="800000"/>
                </a:solidFill>
                <a:latin typeface="Candara" pitchFamily="34" charset="0"/>
              </a:rPr>
              <a:t>№1, 1996 год</a:t>
            </a:r>
            <a:endParaRPr lang="ru-RU" sz="1200" b="1" dirty="0">
              <a:solidFill>
                <a:srgbClr val="8000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1266" name="Picture 2" descr="C:\Users\User\Desktop\59-6 Кузнецов П.В\DSC015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006" y="260648"/>
            <a:ext cx="4176464" cy="3132348"/>
          </a:xfrm>
          <a:prstGeom prst="rect">
            <a:avLst/>
          </a:prstGeom>
          <a:noFill/>
        </p:spPr>
      </p:pic>
      <p:pic>
        <p:nvPicPr>
          <p:cNvPr id="6" name="Picture 3" descr="C:\Users\User\Desktop\59-6 Кузнецов П.В\DSC01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006" y="3356992"/>
            <a:ext cx="4224470" cy="31683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91680" y="2852936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dirty="0" smtClean="0"/>
              <a:t>Отдел по делам архивов департамента по делам администрации города Нефтеюганска, </a:t>
            </a:r>
            <a:r>
              <a:rPr lang="ru-RU" sz="1200" dirty="0" err="1" smtClean="0"/>
              <a:t>фотофонд</a:t>
            </a:r>
            <a:r>
              <a:rPr lang="ru-RU" sz="1200" dirty="0" smtClean="0"/>
              <a:t>, опись №1, </a:t>
            </a:r>
          </a:p>
          <a:p>
            <a:pPr lvl="1" algn="r"/>
            <a:r>
              <a:rPr lang="ru-RU" sz="1200" dirty="0" smtClean="0"/>
              <a:t> ед. хр. № 2098,2099, 2009 год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63688" y="260648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dirty="0" smtClean="0"/>
              <a:t>С 2001 года Петр Васильевич Кузнецов является председателем </a:t>
            </a:r>
            <a:r>
              <a:rPr lang="ru-RU" sz="1200" dirty="0" err="1" smtClean="0"/>
              <a:t>Нефтеюганского</a:t>
            </a:r>
            <a:r>
              <a:rPr lang="ru-RU" sz="1200" dirty="0" smtClean="0"/>
              <a:t> Совета ветеранов войны и труда. 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267744" y="1412776"/>
            <a:ext cx="2376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Петр Васильевич Кузнецов 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за работой . 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Он разрешит все трудные вопросы и задачи городских ветеранов </a:t>
            </a:r>
            <a:endParaRPr lang="ru-RU" sz="1200" b="1" dirty="0">
              <a:solidFill>
                <a:srgbClr val="8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4221088"/>
            <a:ext cx="23762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Петр Васильевич Кузнецов - председатель </a:t>
            </a:r>
          </a:p>
          <a:p>
            <a:pPr lvl="1" algn="r"/>
            <a:r>
              <a:rPr lang="ru-RU" sz="1200" b="1" dirty="0" err="1" smtClean="0">
                <a:solidFill>
                  <a:srgbClr val="800000"/>
                </a:solidFill>
              </a:rPr>
              <a:t>Нефтеюганского</a:t>
            </a:r>
            <a:r>
              <a:rPr lang="ru-RU" sz="1200" b="1" dirty="0" smtClean="0">
                <a:solidFill>
                  <a:srgbClr val="800000"/>
                </a:solidFill>
              </a:rPr>
              <a:t> Совета ветеранов войны и труда и его заместитель – </a:t>
            </a:r>
            <a:r>
              <a:rPr lang="ru-RU" sz="1200" b="1" dirty="0" err="1" smtClean="0">
                <a:solidFill>
                  <a:srgbClr val="800000"/>
                </a:solidFill>
              </a:rPr>
              <a:t>Витвтнова</a:t>
            </a:r>
            <a:r>
              <a:rPr lang="ru-RU" sz="1200" b="1" dirty="0" smtClean="0">
                <a:solidFill>
                  <a:srgbClr val="800000"/>
                </a:solidFill>
              </a:rPr>
              <a:t> Валентина Петровна в помещении «Клуба фронтовых друзей»</a:t>
            </a:r>
            <a:endParaRPr lang="ru-RU" sz="1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6386" name="Picture 2" descr="C:\Users\User\Desktop\59-6 Кузнецов П.В\ВЫСТАКА КУЗНЕЦОВА\DSC01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4608512" cy="3456384"/>
          </a:xfrm>
          <a:prstGeom prst="rect">
            <a:avLst/>
          </a:prstGeom>
          <a:noFill/>
        </p:spPr>
      </p:pic>
      <p:pic>
        <p:nvPicPr>
          <p:cNvPr id="16388" name="Picture 4" descr="C:\Users\User\Desktop\59-6 Кузнецов П.В\ВЫСТАКА КУЗНЕЦОВА\DSC017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921868" y="4007124"/>
            <a:ext cx="2896796" cy="217259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187624" y="260648"/>
            <a:ext cx="316835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Роль и место одного человека для мировой истории мизерно. На это и не будем претендовать.  Роль и значение жизненного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пути такого человека,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как Петр Васильевич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   Кузнецов, для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   жителей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Нефтеюганска огромно.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Без него этот город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был  бы немного, но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другим. Пример его боевой молодости в годы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Великой Отечественной войны,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 трудового пути в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        трудные годы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 рождения и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становления нашего нефтяного города, его общественная деятельность в наше время помогает </a:t>
            </a:r>
            <a:r>
              <a:rPr lang="ru-RU" sz="1200" b="1" dirty="0" err="1" smtClean="0">
                <a:solidFill>
                  <a:srgbClr val="800000"/>
                </a:solidFill>
              </a:rPr>
              <a:t>нефтеюганцам</a:t>
            </a:r>
            <a:r>
              <a:rPr lang="ru-RU" sz="1200" b="1" dirty="0" smtClean="0">
                <a:solidFill>
                  <a:srgbClr val="800000"/>
                </a:solidFill>
              </a:rPr>
              <a:t>, нацеливая их на новые преодоления и достижения. Быть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  ответственными за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себя, свои дела, за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             жизнь окружающих – этому и сегодня учит Петр Васильевич горожан, 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решая городские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проблемы и находясь 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всегда в гуще</a:t>
            </a:r>
          </a:p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 городских событий  </a:t>
            </a:r>
            <a:endParaRPr lang="ru-RU" sz="1200" b="1" dirty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3717032"/>
            <a:ext cx="23762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 smtClean="0">
                <a:solidFill>
                  <a:srgbClr val="800000"/>
                </a:solidFill>
              </a:rPr>
              <a:t>За его активную гражданскую позицию, самоотдачу,  неравнодушное и такое активное отношение к жизни,   уважают и ценят Петра Васильевича  на всех уровнях , будь то встреча с школьниками или с руководством города.  Его боевая закалка имеет применение и в мирной жизни</a:t>
            </a:r>
            <a:endParaRPr lang="ru-RU" sz="1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4" name="Picture 2" descr="C:\Users\User\Desktop\59-6 Кузнецов П.В\kuz15042014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573016"/>
            <a:ext cx="3672408" cy="2592288"/>
          </a:xfrm>
          <a:prstGeom prst="rect">
            <a:avLst/>
          </a:prstGeom>
          <a:noFill/>
        </p:spPr>
      </p:pic>
      <p:pic>
        <p:nvPicPr>
          <p:cNvPr id="15" name="Picture 3" descr="C:\Users\User\Desktop\59-6 Кузнецов П.В\с кадетам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88640"/>
            <a:ext cx="4536504" cy="3366054"/>
          </a:xfrm>
          <a:prstGeom prst="rect">
            <a:avLst/>
          </a:prstGeom>
          <a:noFill/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868144" y="3501008"/>
            <a:ext cx="30243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послужном списке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фронтовика большое количество боевых наград: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орден Отечественной войны I степени, медаль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Георгия Жукова и другие.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 первую медаль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 отвагу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Петр Кузнецов получил в день своего совершеннолетия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b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123728" y="332656"/>
            <a:ext cx="2481320" cy="352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городе Петра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Васильевича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знают, уважают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Любят многие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нефтеюганцы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 подрастающим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поколением ветеран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активно занимается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патриотическим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воспитанием.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Пройдя войну, он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честно  рассказывает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школьникам  и студентам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суровую правду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76056" y="692696"/>
            <a:ext cx="3744416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hangingPunct="0"/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Каждое утро в 8.30. он на рабочем месте. Потому что у него потребность ощущать пульс жизни города, его общественности. И потому, что работы в совете немало. П.В.Кузнецов поставил себе задачу добиваться улучшения материального, жилищно-бытового положения ветеранов, совершенствования для них медицинского и других видов социального обслуживания. И ему многое уже удалось. В том числе, значительно расширен круг спонсоров совета и создан фонд материальной помощи участникам ВОВ. Четко налажено санаторное лечение и отдых ветеранов. Отрегулированы вопросы своевременного ремонта их жилья. А к концу 2006 года все в городе ветераны Великой Отечественной войны, нуждавшиеся в улучшении жилищных условий, обеспечены комфортным жильем. Это стало возможным благодаря Губернатору </a:t>
            </a:r>
            <a:r>
              <a:rPr lang="ru-RU" sz="12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Югры</a:t>
            </a: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который дал слово поднять их уровень жизни – и сдержал его. Понятно, что такая политика повышает общественную активность и позитивный настрой ветеранов. Они с энтузиазмом участвуют в работе по патриотическому воспитанию детей, подростков и молодежи, учат любить и беречь наш город, построенный руками их отцов и дедов.</a:t>
            </a:r>
          </a:p>
          <a:p>
            <a:pPr lvl="0" algn="just" eaLnBrk="0" hangingPunct="0"/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«Без дела я не могу», - признается Петр Васильевич </a:t>
            </a:r>
            <a:endParaRPr lang="ru-RU" sz="1200" b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User\Desktop\59-6 Кузнецов П.В\vet26042012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908720"/>
            <a:ext cx="2505932" cy="32795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8024" y="5805264"/>
            <a:ext cx="3852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pic>
        <p:nvPicPr>
          <p:cNvPr id="32770" name="Рисунок 105" descr="http://admugansk.ru/uploads/news/2014/08/11082014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810000" cy="2581275"/>
          </a:xfrm>
          <a:prstGeom prst="rect">
            <a:avLst/>
          </a:prstGeom>
          <a:noFill/>
        </p:spPr>
      </p:pic>
      <p:pic>
        <p:nvPicPr>
          <p:cNvPr id="32769" name="Рисунок 106" descr="http://admugansk.ru/uploads/news/2014/08/11082014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916832"/>
            <a:ext cx="3829050" cy="2581275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627784" y="4549676"/>
            <a:ext cx="612068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Заслуги нашего земляка высоко оценили на уровне правительства региона.  В торжественной обстановке Петру Васильевичу в день 90-летия  присвоили почетное звание лауреата премии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Югры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 выдающийся вклад в социально-экономическое  развитие округа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ru-RU" sz="12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Огромное  трудолюбие ветерана и любовь к родному Нефтеюганску. Были отмечены в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день рождения известного долгожителя  города.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3314" name="Picture 2" descr="C:\Users\User\Desktop\59-6 Кузнецов П.В\kuz08082012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32656"/>
            <a:ext cx="2921000" cy="4381500"/>
          </a:xfrm>
          <a:prstGeom prst="rect">
            <a:avLst/>
          </a:prstGeom>
          <a:noFill/>
        </p:spPr>
      </p:pic>
      <p:pic>
        <p:nvPicPr>
          <p:cNvPr id="13315" name="Picture 3" descr="C:\Users\User\Desktop\59-6 Кузнецов П.В\kuz08082012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437112"/>
            <a:ext cx="3240360" cy="21872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436096" y="332656"/>
            <a:ext cx="338437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800000"/>
                </a:solidFill>
              </a:rPr>
              <a:t>Руководство города не оставляет без внимания именинника и всегда отмечают его заслуги перед городом. 10 лет он уже является почетным гражданином своего города, более 10 лет он активно решает вопросы и проблемы участников Великой Отечественной, возглавляя Совет ветеранов. Несмотря на почтенный возраст, Петр Васильевич - постоянный участник всех городских мероприятий. К примеру, в 2010 году он представлял Ханты-Мансийский автономный округ на Параде Победы в Москве. Каждый субъект Федерации делегировал на эту торжественную церемонию по одному ветерану. И именно Кузнецову было доверено это право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4725144"/>
            <a:ext cx="2592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800000"/>
                </a:solidFill>
              </a:rPr>
              <a:t>Петр Васильевич Кузнецов в день своего 88-летия в помещении «Клуба фронтовых друзей».             08.08.2012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4098" name="Picture 2" descr="C:\ДОКУМЕНТЫ\ОБРАЗЦЫ ДОКУМЕНТОВ\ЛП\59 Ветераны\59-6 Кузнецов П.В\ф. 59 оп.6 Кузнецов П. В док-и скан\Доп док-ы\ф. 59 оп.6 ед.хр. Доп док-ы лист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580112"/>
            <a:ext cx="7668344" cy="9098464"/>
          </a:xfrm>
          <a:prstGeom prst="rect">
            <a:avLst/>
          </a:prstGeom>
          <a:noFill/>
        </p:spPr>
      </p:pic>
      <p:pic>
        <p:nvPicPr>
          <p:cNvPr id="7" name="Picture 2" descr="C:\ДОКУМЕНТЫ\ОБРАЗЦЫ ДОКУМЕНТОВ\ЛП\59 Ветераны\59-6 Кузнецов П.В\ф. 59 оп.6 Кузнецов П. В док-и скан\Доп док-ы\ф. 59 оп.6 ед.хр. Доп док-ы лист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3760" y="188640"/>
            <a:ext cx="5340240" cy="6336177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0" y="0"/>
            <a:ext cx="3851920" cy="2564904"/>
          </a:xfrm>
          <a:prstGeom prst="roundRect">
            <a:avLst/>
          </a:prstGeom>
          <a:noFill/>
          <a:ln w="4445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4099" name="Picture 3" descr="C:\Users\User\Desktop\59-6 Кузнецов П.В\gub09082013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620688"/>
            <a:ext cx="3600400" cy="2430270"/>
          </a:xfrm>
          <a:prstGeom prst="rect">
            <a:avLst/>
          </a:prstGeom>
          <a:noFill/>
        </p:spPr>
      </p:pic>
      <p:pic>
        <p:nvPicPr>
          <p:cNvPr id="7" name="Picture 2" descr="C:\Users\User\Desktop\59-6 Кузнецов П.В\k17082011_2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284984"/>
            <a:ext cx="3816424" cy="257608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27584" y="260648"/>
            <a:ext cx="44644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	Петр Васильевич Кузнецов встречает 	гостей у входа в помещение городского 	Совета ветеранов войны и труда. 	Пообщаться с ветераном войны, 	    	                     поздравить с 70-летием 	                     Победы и вручить в честь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		            праздника  награду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	  ветерану приехала Губернатор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               Ханты-Мансийского  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     	     автономного округа – </a:t>
            </a:r>
            <a:r>
              <a:rPr lang="ru-RU" sz="1200" b="1" dirty="0" err="1" smtClean="0">
                <a:solidFill>
                  <a:srgbClr val="800000"/>
                </a:solidFill>
              </a:rPr>
              <a:t>Югры</a:t>
            </a:r>
            <a:r>
              <a:rPr lang="ru-RU" sz="1200" b="1" dirty="0" smtClean="0">
                <a:solidFill>
                  <a:srgbClr val="800000"/>
                </a:solidFill>
              </a:rPr>
              <a:t> 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                 Наталья Владимировна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    Комарова.               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                                      Май 2015 года</a:t>
            </a:r>
            <a:endParaRPr lang="ru-RU" sz="1200" b="1" dirty="0">
              <a:solidFill>
                <a:srgbClr val="8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436510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Петр Васильевич Кузнецов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принимает поздравления с 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Годовщиной  Дня Победы от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главы  администрации города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</a:t>
            </a:r>
            <a:r>
              <a:rPr lang="ru-RU" sz="1200" b="1" dirty="0" err="1" smtClean="0">
                <a:solidFill>
                  <a:srgbClr val="800000"/>
                </a:solidFill>
              </a:rPr>
              <a:t>Нефтеюгенска</a:t>
            </a:r>
            <a:r>
              <a:rPr lang="ru-RU" sz="1200" b="1" dirty="0" smtClean="0">
                <a:solidFill>
                  <a:srgbClr val="800000"/>
                </a:solidFill>
              </a:rPr>
              <a:t>  </a:t>
            </a:r>
            <a:r>
              <a:rPr lang="ru-RU" sz="1200" b="1" dirty="0" err="1" smtClean="0">
                <a:solidFill>
                  <a:srgbClr val="800000"/>
                </a:solidFill>
              </a:rPr>
              <a:t>В.А.Арчикова</a:t>
            </a:r>
            <a:r>
              <a:rPr lang="ru-RU" sz="1200" b="1" dirty="0" smtClean="0">
                <a:solidFill>
                  <a:srgbClr val="800000"/>
                </a:solidFill>
              </a:rPr>
              <a:t>                 </a:t>
            </a:r>
          </a:p>
          <a:p>
            <a:pPr lvl="1" algn="just"/>
            <a:r>
              <a:rPr lang="ru-RU" sz="1200" b="1" dirty="0" smtClean="0">
                <a:solidFill>
                  <a:srgbClr val="800000"/>
                </a:solidFill>
              </a:rPr>
              <a:t>                           Май 2012 года</a:t>
            </a:r>
            <a:endParaRPr lang="ru-RU" sz="1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17410" name="Picture 2" descr="C:\Users\User\Desktop\59-6 Кузнецов П.В\КУЗНЕЦОВ ФОТО\Кузнецов фот\DSC_01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1408" y="260649"/>
            <a:ext cx="7039063" cy="46805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71800" y="4941168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/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Чтить память своих однополчан, сослуживцев, всех ветеранов войны, всех защитников Родины собственным примером учит молодежь и всех горожан Петр Васильевич. Он всегда на переднем краю: во главе торжественной колонны, открывает митинг, делиться воспоминаниями. Уроки истории, подвиг солдат не должны быть забыты, вечным огнем он должен гореть в сердце каждого, кто мечтает о мире.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7172" name="Picture 4" descr="C:\Users\User\Desktop\59-6 Кузнецов П.В\Новая папка\DSC_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-1179512"/>
            <a:ext cx="6096000" cy="9167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494116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260648"/>
            <a:ext cx="468052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Петр </a:t>
            </a:r>
            <a:r>
              <a:rPr lang="ru-RU" sz="2800" b="1" dirty="0" smtClean="0">
                <a:solidFill>
                  <a:srgbClr val="C00000"/>
                </a:solidFill>
                <a:latin typeface="Candara" pitchFamily="34" charset="0"/>
              </a:rPr>
              <a:t>В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асильевич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 Кузнецов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275856" y="1196752"/>
            <a:ext cx="5112568" cy="3456384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Анкетная информация: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  <a:p>
            <a:pPr algn="just"/>
            <a:r>
              <a:rPr lang="ru-RU" sz="2800" dirty="0" smtClean="0"/>
              <a:t>	Родился 8 августа 1924 года в с.Елань, </a:t>
            </a:r>
            <a:r>
              <a:rPr lang="ru-RU" sz="2800" dirty="0" err="1" smtClean="0"/>
              <a:t>Нижне-Тавдинского</a:t>
            </a:r>
            <a:r>
              <a:rPr lang="ru-RU" sz="2800" dirty="0" smtClean="0"/>
              <a:t> района, Тюменской области. </a:t>
            </a:r>
          </a:p>
          <a:p>
            <a:pPr algn="just"/>
            <a:r>
              <a:rPr lang="ru-RU" sz="2800" dirty="0" smtClean="0"/>
              <a:t>	Рос в семье крестьянина-середняка. Кроме Петра в семье было еще трое детей: два брата и сестра. В 1930 году семья Кузнецовых переехала в город Тобольск, где Петр вскоре пошел в 1 класс. </a:t>
            </a:r>
          </a:p>
          <a:p>
            <a:pPr algn="just"/>
            <a:r>
              <a:rPr lang="ru-RU" sz="2800" dirty="0" smtClean="0"/>
              <a:t>	Когда началась Великая Отечественная война, Петру еще не исполнилось 17 лет.</a:t>
            </a:r>
          </a:p>
          <a:p>
            <a:pPr algn="just"/>
            <a:r>
              <a:rPr lang="ru-RU" sz="2800" dirty="0" smtClean="0"/>
              <a:t>	В октябре 1941 года добровольцем записался в военное училище, в мае 1942 года был направлен в состав действующей армии. </a:t>
            </a:r>
          </a:p>
          <a:p>
            <a:pPr algn="just"/>
            <a:r>
              <a:rPr lang="ru-RU" sz="2800" dirty="0" smtClean="0"/>
              <a:t>	Принимал участие в боях на Центральном фронте в составе 758 стрелкового полка 88 курсантской стрелковой дивизии – командиром отделения полковой роты автоматчиков. 13 августа в боях под городом Ржев был тяжело ранен и почти год  находился на излечении в  госпитале 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31750" name="TextBox 9"/>
          <p:cNvSpPr txBox="1">
            <a:spLocks noChangeArrowheads="1"/>
          </p:cNvSpPr>
          <p:nvPr/>
        </p:nvSpPr>
        <p:spPr bwMode="auto">
          <a:xfrm>
            <a:off x="2771775" y="333375"/>
            <a:ext cx="59055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ea typeface="MS Mincho" charset="-128"/>
              </a:rPr>
              <a:t> </a:t>
            </a:r>
            <a:endParaRPr lang="ru-RU" b="1" dirty="0">
              <a:solidFill>
                <a:srgbClr val="6600CC"/>
              </a:solidFill>
              <a:latin typeface="Times New Roman" pitchFamily="18" charset="0"/>
              <a:ea typeface="MS Mincho" charset="-128"/>
            </a:endParaRPr>
          </a:p>
        </p:txBody>
      </p:sp>
      <p:pic>
        <p:nvPicPr>
          <p:cNvPr id="12290" name="Picture 2" descr="C:\Users\User\Desktop\59-6 Кузнецов П.В\IMG_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60648"/>
            <a:ext cx="2976634" cy="4464496"/>
          </a:xfrm>
          <a:prstGeom prst="rect">
            <a:avLst/>
          </a:prstGeom>
          <a:noFill/>
        </p:spPr>
      </p:pic>
      <p:pic>
        <p:nvPicPr>
          <p:cNvPr id="8" name="Picture 2" descr="C:\Users\User\Desktop\59-6 Кузнецов П.В\m2206201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2813" y="260648"/>
            <a:ext cx="2976331" cy="44644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699792" y="5085184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Во время тожественного митинга в честь годовщины Дня Победы 09.05.2009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4725144"/>
            <a:ext cx="597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Петр Васильевич Кузнецов у памятника неизвестному солдату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627784" y="6093296"/>
            <a:ext cx="6300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sz="1200" dirty="0" smtClean="0"/>
              <a:t>Отдел по делам архивов департамента по делам администрации города Нефтеюганска, </a:t>
            </a:r>
            <a:r>
              <a:rPr lang="ru-RU" sz="1200" dirty="0" err="1" smtClean="0"/>
              <a:t>фотофонд</a:t>
            </a:r>
            <a:r>
              <a:rPr lang="ru-RU" sz="1200" dirty="0" smtClean="0"/>
              <a:t>, опись №1,  ед. хр. № 2097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5085184"/>
            <a:ext cx="2880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Во время тожественного митинга в честь годовщины Дня памяти и </a:t>
            </a:r>
            <a:r>
              <a:rPr lang="ru-RU" sz="1600" b="1" dirty="0" err="1" smtClean="0">
                <a:solidFill>
                  <a:srgbClr val="C00000"/>
                </a:solidFill>
                <a:latin typeface="Candara" pitchFamily="34" charset="0"/>
              </a:rPr>
              <a:t>скорбы</a:t>
            </a:r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 22.06.2015</a:t>
            </a:r>
            <a:endParaRPr lang="ru-RU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640"/>
            <a:ext cx="4248472" cy="6389702"/>
          </a:xfrm>
          <a:prstGeom prst="rect">
            <a:avLst/>
          </a:prstGeom>
        </p:spPr>
      </p:pic>
      <p:pic>
        <p:nvPicPr>
          <p:cNvPr id="7" name="Picture 2" descr="C:\Users\User\Desktop\59-6 Кузнецов П.В\rp08052014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88640"/>
            <a:ext cx="4064032" cy="271464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44008" y="3717032"/>
            <a:ext cx="42484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</a:rPr>
              <a:t>Помните! Через века, через года,- помните!</a:t>
            </a:r>
            <a:br>
              <a:rPr lang="ru-RU" sz="2000" b="1" dirty="0" smtClean="0">
                <a:solidFill>
                  <a:srgbClr val="000099"/>
                </a:solidFill>
              </a:rPr>
            </a:br>
            <a:r>
              <a:rPr lang="ru-RU" sz="2000" b="1" dirty="0" smtClean="0">
                <a:solidFill>
                  <a:srgbClr val="000099"/>
                </a:solidFill>
              </a:rPr>
              <a:t>О тех, кто уже не придет никогда,- помните!</a:t>
            </a:r>
          </a:p>
          <a:p>
            <a:r>
              <a:rPr lang="ru-RU" sz="2000" b="1" dirty="0" smtClean="0">
                <a:solidFill>
                  <a:srgbClr val="000099"/>
                </a:solidFill>
              </a:rPr>
              <a:t>                  ( Р.Рождественский)</a:t>
            </a:r>
            <a:endParaRPr lang="ru-RU" sz="2000" b="1" dirty="0">
              <a:solidFill>
                <a:srgbClr val="00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5805264"/>
            <a:ext cx="6300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sz="1200" dirty="0" smtClean="0"/>
              <a:t>Отдел по делам архивов департамента</a:t>
            </a:r>
          </a:p>
          <a:p>
            <a:pPr lvl="1" algn="ctr"/>
            <a:r>
              <a:rPr lang="ru-RU" sz="1200" dirty="0" smtClean="0"/>
              <a:t> по делам администрации города Нефтеюганска, </a:t>
            </a:r>
          </a:p>
          <a:p>
            <a:pPr lvl="1" algn="ctr"/>
            <a:r>
              <a:rPr lang="ru-RU" sz="1200" dirty="0" err="1" smtClean="0"/>
              <a:t>фотофонд</a:t>
            </a:r>
            <a:r>
              <a:rPr lang="ru-RU" sz="1200" dirty="0" smtClean="0"/>
              <a:t>, опись №1,  ед. хр. № 2096, 2010 год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3068960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Петр Васильевич Кузнецов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ndara" pitchFamily="34" charset="0"/>
              </a:rPr>
              <a:t>у памятника неизвестному солдату</a:t>
            </a:r>
            <a:endParaRPr lang="ru-RU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4100" name="Picture 4" descr="C:\ДОКУМЕНТЫ\ОБРАЗЦЫ ДОКУМЕНТОВ\ЛП\59 Ветераны\59-6 Кузнецов П.В\КУЗНЕЦОВ ФОТО\№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96752"/>
            <a:ext cx="2988332" cy="3984443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627784" y="1412195"/>
            <a:ext cx="32403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Из рассказа П.В.Кузнецова: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«У нас, стариков, кругом одни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протезы — очки, слуховые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аппараты,... Свои, настоящие 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только голова да душа...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Другими мы уже не будем.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Сталь нашего поколения скорее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сломается, чем заржавеет...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Мы, обгорая, прошли через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настоящий огонь войны»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6146" name="Picture 2" descr="C:\Users\User\Desktop\59-6 Кузнецов П.В\GH8JFd94Y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484784"/>
            <a:ext cx="2880320" cy="1713294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580112" y="764704"/>
            <a:ext cx="32403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Материалы сети интернет: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Новости.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Общество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 в Нефтеюганске прошло торжественное мероприятие,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посвященное открытию избирательного участка </a:t>
            </a: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№249 имени почетного гражданина города Петра Васильевича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Кузнецова</a:t>
            </a:r>
            <a:b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09 августа 2013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User\Desktop\59-6 Кузнецов П.В\kuz19032015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068960"/>
            <a:ext cx="2592288" cy="1749794"/>
          </a:xfrm>
          <a:prstGeom prst="rect">
            <a:avLst/>
          </a:prstGeom>
          <a:noFill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43808" y="3536721"/>
            <a:ext cx="324036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Материалы сети интернет: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Новости.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Общество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800000"/>
                </a:solidFill>
              </a:rPr>
              <a:t>Сегодня </a:t>
            </a:r>
            <a:r>
              <a:rPr lang="ru-RU" sz="1400" b="1" dirty="0" err="1" smtClean="0">
                <a:solidFill>
                  <a:srgbClr val="800000"/>
                </a:solidFill>
              </a:rPr>
              <a:t>врио</a:t>
            </a:r>
            <a:r>
              <a:rPr lang="ru-RU" sz="1400" b="1" dirty="0" smtClean="0">
                <a:solidFill>
                  <a:srgbClr val="800000"/>
                </a:solidFill>
              </a:rPr>
              <a:t> губернатора Ханты-Мансийского автономного </a:t>
            </a:r>
            <a:r>
              <a:rPr lang="ru-RU" sz="1400" b="1" dirty="0" err="1" smtClean="0">
                <a:solidFill>
                  <a:srgbClr val="800000"/>
                </a:solidFill>
              </a:rPr>
              <a:t>округа-Югры</a:t>
            </a:r>
            <a:r>
              <a:rPr lang="ru-RU" sz="1400" b="1" dirty="0" smtClean="0">
                <a:solidFill>
                  <a:srgbClr val="800000"/>
                </a:solidFill>
              </a:rPr>
              <a:t> Наталья Комарова лично вручила юбилейную медаль «70 лет Победы в Великой Отечественной войне» председателю </a:t>
            </a:r>
            <a:r>
              <a:rPr lang="ru-RU" sz="1400" b="1" dirty="0" err="1" smtClean="0">
                <a:solidFill>
                  <a:srgbClr val="800000"/>
                </a:solidFill>
              </a:rPr>
              <a:t>Нефтеюганского</a:t>
            </a:r>
            <a:r>
              <a:rPr lang="ru-RU" sz="1400" b="1" dirty="0" smtClean="0">
                <a:solidFill>
                  <a:srgbClr val="800000"/>
                </a:solidFill>
              </a:rPr>
              <a:t> городского Совета ветеранов войны, труда и Вооруженных сил Петру Васильевичу Кузнецову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19 марта 2015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http://admugansk.ru/uploads/news/2015/03/kuz19032015_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869160"/>
            <a:ext cx="259228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115616" y="260648"/>
            <a:ext cx="756084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	И сегодня, несмотря на преклонный возраст, каждый день</a:t>
            </a:r>
          </a:p>
          <a:p>
            <a:pPr marL="0" marR="0" lvl="0" indent="0" algn="just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0099"/>
                </a:solidFill>
                <a:latin typeface="Candara" pitchFamily="34" charset="0"/>
              </a:rPr>
              <a:t>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 Петра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 Васильевича  насыщен интересными и яркими событиями, а</a:t>
            </a:r>
          </a:p>
          <a:p>
            <a:pPr marL="0" marR="0" lvl="0" indent="0" algn="just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0099"/>
                </a:solidFill>
                <a:latin typeface="Candara" pitchFamily="34" charset="0"/>
              </a:rPr>
              <a:t>  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        энергия ветерана даст фору молодым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404664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2771800" y="2852936"/>
            <a:ext cx="5976664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 Петра Васильевича большая и дружная семья - 5 детей, 11 внуков, есть правнуки и праправнуки, а общий трудовой стаж династии Кузнецовых в Нефтеюганске - свыше 500 лет.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5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	8 августа все родные и близкие поздравят именинника с добрыми пожеланиями. К пожеланиями присоединяются и все </a:t>
            </a:r>
            <a:r>
              <a:rPr lang="ru-RU" sz="25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нефтеюганцы</a:t>
            </a:r>
            <a:r>
              <a:rPr lang="ru-RU" sz="25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C:\Users\User\Desktop\59-6 Кузнецов П.В\Кузнецов 18.12.2014 на встрече с главой гор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4664"/>
            <a:ext cx="3398536" cy="22940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627784" y="332656"/>
            <a:ext cx="633670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ИЗ ВОСПОМИНАНИЙ: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8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 шесть часов утра нас, посадив на танки, десантом бросили в атаку. Мы должны были ворваться в немецкую траншею.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До траншеи мы не дошли метров тридцать. Огонь был страшенный. Два танка сразу подбили. Один вспыхнул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факелом. Нас посшибало с брони, как котят.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Двух немцев в траншее я успел свалить, а потом мне прострелило руку и, сквозь шинель, правый бок.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Упал я с танка, а тот дальше ломится, бабахая на ходу... Поле кипело от разрывов, осколки шевелили землю, как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невидимыми пальцами... Влип я в танковый след на пашне и пополз . За подбитым танком возился экипаж, набрасывая тросы.  Я спустился в овраг, где санитарка разрезала на мне гимнастерку: руку замотала, бок забинтовала.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Не раз потом добрым словом вспоминал фронтовых братьев, которых больше никогда не увидел. Не было для меня ничего выше и святее этого боевого братства с его простыми законами: помочь, научить , подбодрить ,… Делились последним бинтом, хлебом, патронами, любой ощущал эту высшую меру дружбы и человечности, дороже которой ничего у нас не было...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Вернуться домой я не надеялся. С самого начала мое настроение было именно таким, жертвенным и чистым: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жизнь за Родину!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А на фронте понял, что это на самом деле так 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другой судьбы у меня не будет, обратной дороги без Победы нет.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Но я все-таки уцелел...»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7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60648"/>
            <a:ext cx="3024336" cy="39702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0072" y="332656"/>
            <a:ext cx="367240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latin typeface="Candara" pitchFamily="34" charset="0"/>
              </a:rPr>
              <a:t>Кузнецов Петр Васильевич, лейтенант. </a:t>
            </a:r>
          </a:p>
          <a:p>
            <a:pPr algn="r"/>
            <a:r>
              <a:rPr lang="ru-RU" sz="1600" b="1" dirty="0">
                <a:latin typeface="Candara" pitchFamily="34" charset="0"/>
              </a:rPr>
              <a:t>В октябре 1941 года добровольцем ушел в военное училище.</a:t>
            </a:r>
          </a:p>
          <a:p>
            <a:pPr algn="r"/>
            <a:r>
              <a:rPr lang="ru-RU" sz="1600" b="1" dirty="0">
                <a:latin typeface="Candara" pitchFamily="34" charset="0"/>
              </a:rPr>
              <a:t>Был призван в армию в декабре 1941 года, в мае 1942 года направлен в состав действующей армии. </a:t>
            </a:r>
          </a:p>
          <a:p>
            <a:pPr algn="r"/>
            <a:r>
              <a:rPr lang="ru-RU" sz="1600" b="1" dirty="0">
                <a:latin typeface="Candara" pitchFamily="34" charset="0"/>
              </a:rPr>
              <a:t>Воевал на Центральном фронте в составе 758 стрелкового полка 88 курсантской стрелковой дивизии - командиром отделения полковой роты автоматчиков. </a:t>
            </a:r>
            <a:r>
              <a:rPr lang="ru-RU" sz="1600" b="1" dirty="0" smtClean="0">
                <a:latin typeface="Candara" pitchFamily="34" charset="0"/>
              </a:rPr>
              <a:t>13 </a:t>
            </a:r>
            <a:r>
              <a:rPr lang="ru-RU" sz="1600" b="1" dirty="0">
                <a:latin typeface="Candara" pitchFamily="34" charset="0"/>
              </a:rPr>
              <a:t>августа 1942 года в боях под городом Ржев был тяжело </a:t>
            </a:r>
            <a:r>
              <a:rPr lang="ru-RU" sz="1600" b="1" dirty="0" smtClean="0">
                <a:latin typeface="Candara" pitchFamily="34" charset="0"/>
              </a:rPr>
              <a:t>ранен. </a:t>
            </a:r>
            <a:endParaRPr lang="ru-RU" sz="1600" b="1" dirty="0">
              <a:latin typeface="Candara" pitchFamily="34" charset="0"/>
            </a:endParaRPr>
          </a:p>
          <a:p>
            <a:pPr algn="r"/>
            <a:r>
              <a:rPr lang="ru-RU" sz="1600" b="1" dirty="0">
                <a:latin typeface="Candara" pitchFamily="34" charset="0"/>
              </a:rPr>
              <a:t>Награжден орденом Отечественной войны </a:t>
            </a:r>
            <a:r>
              <a:rPr lang="en-US" sz="1600" b="1" dirty="0">
                <a:latin typeface="Candara" pitchFamily="34" charset="0"/>
              </a:rPr>
              <a:t>I</a:t>
            </a:r>
            <a:r>
              <a:rPr lang="ru-RU" sz="1600" b="1" dirty="0">
                <a:latin typeface="Candara" pitchFamily="34" charset="0"/>
              </a:rPr>
              <a:t> степени, медалями «За отвагу», «За Победу над Германией в Великой Отечественной войне 1941 – 1945 г.г</a:t>
            </a:r>
            <a:r>
              <a:rPr lang="ru-RU" sz="1600" b="1" dirty="0" smtClean="0">
                <a:latin typeface="Candara" pitchFamily="34" charset="0"/>
              </a:rPr>
              <a:t>.», юбилейными медалями  </a:t>
            </a:r>
            <a:endParaRPr lang="ru-RU" sz="1600" b="1" dirty="0">
              <a:latin typeface="Candara" pitchFamily="34" charset="0"/>
            </a:endParaRPr>
          </a:p>
          <a:p>
            <a:pPr algn="r"/>
            <a:r>
              <a:rPr lang="ru-RU" sz="1600" b="1" dirty="0">
                <a:latin typeface="Candara" pitchFamily="34" charset="0"/>
              </a:rPr>
              <a:t>В </a:t>
            </a:r>
            <a:r>
              <a:rPr lang="ru-RU" sz="1600" b="1" dirty="0" smtClean="0">
                <a:latin typeface="Candara" pitchFamily="34" charset="0"/>
              </a:rPr>
              <a:t>г.Нефтеюганске </a:t>
            </a:r>
            <a:r>
              <a:rPr lang="ru-RU" sz="1600" b="1" dirty="0">
                <a:latin typeface="Candara" pitchFamily="34" charset="0"/>
              </a:rPr>
              <a:t>с </a:t>
            </a:r>
            <a:r>
              <a:rPr lang="ru-RU" sz="1600" b="1" dirty="0" smtClean="0">
                <a:latin typeface="Candara" pitchFamily="34" charset="0"/>
              </a:rPr>
              <a:t>1968 года. С 2001 </a:t>
            </a:r>
            <a:r>
              <a:rPr lang="ru-RU" sz="1600" b="1" dirty="0">
                <a:latin typeface="Candara" pitchFamily="34" charset="0"/>
              </a:rPr>
              <a:t>года возглавляет городской Совет ветеранов. В 2002 году присвоено звание Почетный гражданин города </a:t>
            </a:r>
            <a:r>
              <a:rPr lang="ru-RU" sz="1600" b="1" dirty="0" smtClean="0">
                <a:latin typeface="Candara" pitchFamily="34" charset="0"/>
              </a:rPr>
              <a:t>Нефтеюганска</a:t>
            </a:r>
            <a:endParaRPr lang="ru-RU" sz="1600" b="1" dirty="0">
              <a:latin typeface="Candar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\\Priemnaya\обмен\305 КАБИНЕТ\фон 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0"/>
            <a:ext cx="91694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9"/>
          <p:cNvSpPr>
            <a:spLocks noChangeArrowheads="1"/>
          </p:cNvSpPr>
          <p:nvPr/>
        </p:nvSpPr>
        <p:spPr bwMode="auto">
          <a:xfrm>
            <a:off x="179388" y="3573463"/>
            <a:ext cx="2376487" cy="1016000"/>
          </a:xfrm>
          <a:prstGeom prst="rect">
            <a:avLst/>
          </a:prstGeom>
          <a:solidFill>
            <a:srgbClr val="C00000"/>
          </a:solidFill>
          <a:ln w="762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1943 </a:t>
            </a:r>
            <a: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34820" name="Rectangle 9"/>
          <p:cNvSpPr>
            <a:spLocks noChangeArrowheads="1"/>
          </p:cNvSpPr>
          <p:nvPr/>
        </p:nvSpPr>
        <p:spPr bwMode="auto">
          <a:xfrm>
            <a:off x="6372225" y="3644900"/>
            <a:ext cx="2376488" cy="1016000"/>
          </a:xfrm>
          <a:prstGeom prst="rect">
            <a:avLst/>
          </a:prstGeom>
          <a:solidFill>
            <a:srgbClr val="C00000"/>
          </a:solidFill>
          <a:ln w="762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2014 </a:t>
            </a:r>
            <a: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</a:rPr>
              <a:t>год</a:t>
            </a:r>
          </a:p>
        </p:txBody>
      </p:sp>
      <p:pic>
        <p:nvPicPr>
          <p:cNvPr id="15362" name="Picture 2" descr="C:\Users\User\Desktop\59-6 Кузнецов П.В\rp08052014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196752"/>
            <a:ext cx="2808312" cy="2376264"/>
          </a:xfrm>
          <a:prstGeom prst="rect">
            <a:avLst/>
          </a:prstGeom>
          <a:noFill/>
        </p:spPr>
      </p:pic>
      <p:pic>
        <p:nvPicPr>
          <p:cNvPr id="15364" name="Picture 4" descr="C:\Users\User\Desktop\59-6 Кузнецов П.В\КУЗНЕЦОВ ФОТО\19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2256086" cy="2160240"/>
          </a:xfrm>
          <a:prstGeom prst="rect">
            <a:avLst/>
          </a:prstGeom>
          <a:noFill/>
        </p:spPr>
      </p:pic>
      <p:sp>
        <p:nvSpPr>
          <p:cNvPr id="34818" name="Rectangle 9"/>
          <p:cNvSpPr>
            <a:spLocks noChangeArrowheads="1"/>
          </p:cNvSpPr>
          <p:nvPr/>
        </p:nvSpPr>
        <p:spPr bwMode="auto">
          <a:xfrm>
            <a:off x="2555875" y="115888"/>
            <a:ext cx="3743325" cy="6626225"/>
          </a:xfrm>
          <a:prstGeom prst="rect">
            <a:avLst/>
          </a:prstGeom>
          <a:solidFill>
            <a:srgbClr val="C00000"/>
          </a:solidFill>
          <a:ln w="762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Подвиг солдата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entury Gothic" pitchFamily="34" charset="0"/>
              </a:rPr>
              <a:t>Кузнецова Петра Васильевича</a:t>
            </a:r>
            <a:endParaRPr lang="ru-RU" sz="1600" b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навсегда останется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в истории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города Нефтеюганска,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хранясь в архивных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документах ветерана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на полках архивохранилищ.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Будущие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поколения посредством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документов личного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происхождения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знатных горожан, земляков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смогут изучать страницы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истории  нашего государства,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нашего края, города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Нефтеюганска,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изучая подлинные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документы очевидцев истории: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их воспоминания,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удостоверения,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фотодокументы.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Подвиг солдат в годы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Великой Отечественной войны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1941-1945 годов должен стать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entury Gothic" pitchFamily="34" charset="0"/>
              </a:rPr>
              <a:t> вечной памятью живущих</a:t>
            </a:r>
            <a:endParaRPr lang="ru-RU" altLang="ru-RU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525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500563" y="3933825"/>
            <a:ext cx="4225925" cy="259397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bg1"/>
                </a:solidFill>
                <a:cs typeface="Times New Roman" pitchFamily="18" charset="0"/>
              </a:rPr>
              <a:t>Информация подготовлена на основании  архивных документов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bg1"/>
                </a:solidFill>
                <a:cs typeface="Times New Roman" pitchFamily="18" charset="0"/>
              </a:rPr>
              <a:t>ОАФ № 59 «Участники Великой Отечественной войны», опись № </a:t>
            </a:r>
            <a:r>
              <a:rPr lang="ru-RU" sz="1600" b="1" i="1" dirty="0" smtClean="0">
                <a:solidFill>
                  <a:schemeClr val="bg1"/>
                </a:solidFill>
                <a:cs typeface="Times New Roman" pitchFamily="18" charset="0"/>
              </a:rPr>
              <a:t>5 «Кузнецов Петр Васильевич», </a:t>
            </a:r>
            <a:r>
              <a:rPr lang="ru-RU" sz="1600" b="1" i="1" dirty="0">
                <a:solidFill>
                  <a:schemeClr val="bg1"/>
                </a:solidFill>
                <a:cs typeface="Times New Roman" pitchFamily="18" charset="0"/>
              </a:rPr>
              <a:t>фотодокументов </a:t>
            </a:r>
            <a:r>
              <a:rPr lang="ru-RU" sz="1600" b="1" i="1" dirty="0" err="1">
                <a:solidFill>
                  <a:schemeClr val="bg1"/>
                </a:solidFill>
                <a:cs typeface="Times New Roman" pitchFamily="18" charset="0"/>
              </a:rPr>
              <a:t>фотофонда</a:t>
            </a:r>
            <a:r>
              <a:rPr lang="ru-RU" sz="1600" b="1" i="1" dirty="0">
                <a:solidFill>
                  <a:schemeClr val="bg1"/>
                </a:solidFill>
                <a:cs typeface="Times New Roman" pitchFamily="18" charset="0"/>
              </a:rPr>
              <a:t>  отдела по делам архивов департамента по делам администрации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bg1"/>
                </a:solidFill>
                <a:cs typeface="Times New Roman" pitchFamily="18" charset="0"/>
              </a:rPr>
              <a:t>города Нефтеюганска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332656"/>
            <a:ext cx="2906048" cy="4003748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2636912"/>
            <a:ext cx="4812096" cy="32403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3728" y="5877272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№5, 1941 год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59632" y="260648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Красноармейская книжка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pic>
        <p:nvPicPr>
          <p:cNvPr id="10" name="Picture 3" descr="C:\Users\User\Desktop\59-6 Кузнецов П.В\КУЗНЕЦОВ ФОТО\Кузнецов П.В. с фронтовым другом. 1940-е гг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332656"/>
            <a:ext cx="1440160" cy="21419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5949280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ct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№5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Красноармейская книжка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pic>
        <p:nvPicPr>
          <p:cNvPr id="12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772816"/>
            <a:ext cx="5140002" cy="33989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1124744"/>
            <a:ext cx="4940815" cy="340124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07904" y="4653136"/>
            <a:ext cx="496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Получив нехитрое военное обмундирование  и снаряжение, 17-летний боец Красной Армии Петр Кузнецов  стал защитником своей Родины</a:t>
            </a:r>
            <a:endParaRPr lang="ru-RU" sz="1600" b="1" i="1" dirty="0">
              <a:solidFill>
                <a:srgbClr val="C000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4437112"/>
            <a:ext cx="385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Объединенный архивный фонд №59 «Участники Великой Отечественной войны»</a:t>
            </a:r>
          </a:p>
          <a:p>
            <a:pPr lvl="1" algn="r"/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 Опись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№6 «Кузнецов Петр Васильевич» , единица </a:t>
            </a:r>
            <a:r>
              <a:rPr lang="ru-RU" sz="1200" b="1" dirty="0">
                <a:solidFill>
                  <a:srgbClr val="C00000"/>
                </a:solidFill>
                <a:latin typeface="Candara" pitchFamily="34" charset="0"/>
              </a:rPr>
              <a:t>хранения </a:t>
            </a:r>
            <a:r>
              <a:rPr lang="ru-RU" sz="1200" b="1" dirty="0" smtClean="0">
                <a:solidFill>
                  <a:srgbClr val="C00000"/>
                </a:solidFill>
                <a:latin typeface="Candara" pitchFamily="34" charset="0"/>
              </a:rPr>
              <a:t>№5, 1941 год</a:t>
            </a:r>
            <a:endParaRPr lang="ru-RU" sz="12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pic>
        <p:nvPicPr>
          <p:cNvPr id="10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7" y="836712"/>
            <a:ext cx="4936255" cy="33783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2008" y="3501008"/>
            <a:ext cx="4862422" cy="334624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332656"/>
            <a:ext cx="468052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Красноармейская книжка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itchFamily="34" charset="0"/>
                <a:ea typeface="+mn-ea"/>
                <a:cs typeface="+mn-cs"/>
              </a:rPr>
              <a:t>П.В.Кузнецова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43808" y="836712"/>
            <a:ext cx="5904656" cy="11521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ru-RU" sz="1600" b="1" u="sng" dirty="0" smtClean="0">
                <a:solidFill>
                  <a:srgbClr val="C00000"/>
                </a:solidFill>
                <a:latin typeface="Candara" pitchFamily="34" charset="0"/>
              </a:rPr>
              <a:t>Из воспоминаний Петра Васильевича Кузнецова, 2006 год:</a:t>
            </a:r>
          </a:p>
          <a:p>
            <a:pPr algn="r"/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«Наша 88 курсантская стрелковая дивизия, основной состав которой составляли военные курсанты </a:t>
            </a:r>
            <a:r>
              <a:rPr lang="ru-RU" sz="1600" b="1" i="1" dirty="0" err="1" smtClean="0">
                <a:solidFill>
                  <a:srgbClr val="C00000"/>
                </a:solidFill>
                <a:latin typeface="Candara" pitchFamily="34" charset="0"/>
              </a:rPr>
              <a:t>Талинского</a:t>
            </a:r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,  Тюменских, Калининского, Свердловского и </a:t>
            </a:r>
            <a:r>
              <a:rPr lang="ru-RU" sz="1600" b="1" i="1" dirty="0" err="1" smtClean="0">
                <a:solidFill>
                  <a:srgbClr val="C00000"/>
                </a:solidFill>
                <a:latin typeface="Candara" pitchFamily="34" charset="0"/>
              </a:rPr>
              <a:t>Молотовского</a:t>
            </a:r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 военных училищ,  была сформирована  в мае  1942 года в </a:t>
            </a:r>
            <a:r>
              <a:rPr lang="ru-RU" sz="1600" b="1" i="1" dirty="0" err="1" smtClean="0">
                <a:solidFill>
                  <a:srgbClr val="C00000"/>
                </a:solidFill>
                <a:latin typeface="Candara" pitchFamily="34" charset="0"/>
              </a:rPr>
              <a:t>г.Килеры</a:t>
            </a:r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 Калининской области и в июле 1942  года, направлена в 31 армию Западного фронта, которым командовал Генерал Армии Георгий Константинович Жуков.  Я был командиром отделения в отдельной полковой роте автоматчиков 758 полка. В июле 1942 года наша дивизия заняла оборону восточной станции Погорелое Городище, по железной дороге  Москва-Калинин.</a:t>
            </a:r>
          </a:p>
          <a:p>
            <a:pPr algn="r"/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В 20-х числах июля наша рота перемещалась вдоль линии фронта, чтобы закрыть опасный стык 2-х батальонов нашего полка. Двигались в колонне по одному, или проще сказать, цепочкой и вышли на открытый болотный луг. Недалеко от дороги, по которой мы шли, стояла большая группа старших командиров, среди которых находился и наш командир  - полковник </a:t>
            </a:r>
            <a:r>
              <a:rPr lang="ru-RU" sz="1600" b="1" i="1" dirty="0" err="1" smtClean="0">
                <a:solidFill>
                  <a:srgbClr val="C00000"/>
                </a:solidFill>
                <a:latin typeface="Candara" pitchFamily="34" charset="0"/>
              </a:rPr>
              <a:t>Болотов</a:t>
            </a:r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. Все они были одеты в полевую форму и  </a:t>
            </a:r>
            <a:r>
              <a:rPr lang="ru-RU" sz="1600" b="1" i="1" dirty="0" err="1" smtClean="0">
                <a:solidFill>
                  <a:srgbClr val="C00000"/>
                </a:solidFill>
                <a:latin typeface="Candara" pitchFamily="34" charset="0"/>
              </a:rPr>
              <a:t>плащпалатки</a:t>
            </a:r>
            <a:r>
              <a:rPr lang="ru-RU" sz="1600" b="1" i="1" dirty="0" smtClean="0">
                <a:solidFill>
                  <a:srgbClr val="C00000"/>
                </a:solidFill>
                <a:latin typeface="Candara" pitchFamily="34" charset="0"/>
              </a:rPr>
              <a:t>, имели бинокли и планшетки</a:t>
            </a:r>
            <a:endParaRPr lang="ru-RU" sz="1600" b="1" dirty="0" smtClean="0">
              <a:solidFill>
                <a:srgbClr val="C00000"/>
              </a:solidFill>
              <a:latin typeface="Candara" pitchFamily="34" charset="0"/>
            </a:endParaRPr>
          </a:p>
          <a:p>
            <a:r>
              <a:rPr lang="ru-RU" sz="1600" i="1" dirty="0" smtClean="0">
                <a:solidFill>
                  <a:srgbClr val="C00000"/>
                </a:solidFill>
              </a:rPr>
              <a:t>»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082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4716463" y="177323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 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4027488" y="765175"/>
            <a:ext cx="4895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latin typeface="Times New Roman" pitchFamily="18" charset="0"/>
                <a:ea typeface="MS Mincho" charset="-128"/>
              </a:rPr>
              <a:t>.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15816" y="512966"/>
            <a:ext cx="5941168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Из воспоминаний: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«Проглянуло солнце, но его почти не было видно из-за порохового дыма и пыльной мглы, поднятой взрывами. Протыкая это марево, над землей с трубным ревом летели штурмовики и бомбардировщики. Саперы пошли за валом огня, снимая минные поля. Мы рванули на немецкие траншеи, торопясь, чтобы их пулеметы не успели опомниться от потрясения. Нас ждали три линии обороны. И сопротивлялись немцы отчаянно.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 первой линии траншей все было смешано и выжжено. За ними по раскисшим дорогам, через вздутые от дождей болота мы шли, пытаясь настигнуть врага, но в наши руки попадали только повозки с барахлом и брошенные машины с еще работающими моторами.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Мы понимали, враг наш настолько силен, что для Победы потребуется вся до капельки сила народа, помноженная на злость и возведенная в высшую степень ярости.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Спустя несколько дней мы ощутили это и на себе. Воевать немцы умели, дисциплины и стойкости им было не занимать. Их авиация не давала дыхнуть, держа под бомбами все наши переправы. Истребители гонялись по полям за отдельными солдатами...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Восьмого августа мне исполнилось восемнадцать лет. Этот день стал и моим вторым днем рождения...»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960</TotalTime>
  <Words>3320</Words>
  <Application>Microsoft Office PowerPoint</Application>
  <PresentationFormat>Экран (4:3)</PresentationFormat>
  <Paragraphs>364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Savon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Автобиография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Жорник Ирина Яковлевна.</dc:title>
  <cp:lastModifiedBy>User</cp:lastModifiedBy>
  <cp:revision>96</cp:revision>
  <dcterms:modified xsi:type="dcterms:W3CDTF">2015-08-03T06:18:44Z</dcterms:modified>
</cp:coreProperties>
</file>