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75" r:id="rId2"/>
    <p:sldId id="256" r:id="rId3"/>
    <p:sldId id="272" r:id="rId4"/>
    <p:sldId id="287" r:id="rId5"/>
    <p:sldId id="285" r:id="rId6"/>
    <p:sldId id="295" r:id="rId7"/>
    <p:sldId id="271" r:id="rId8"/>
    <p:sldId id="265" r:id="rId9"/>
    <p:sldId id="262" r:id="rId10"/>
    <p:sldId id="261" r:id="rId11"/>
    <p:sldId id="260" r:id="rId12"/>
    <p:sldId id="286" r:id="rId13"/>
    <p:sldId id="294" r:id="rId14"/>
    <p:sldId id="292" r:id="rId15"/>
    <p:sldId id="290" r:id="rId16"/>
    <p:sldId id="293" r:id="rId17"/>
    <p:sldId id="289" r:id="rId18"/>
    <p:sldId id="279" r:id="rId19"/>
    <p:sldId id="291" r:id="rId20"/>
    <p:sldId id="259" r:id="rId21"/>
    <p:sldId id="263" r:id="rId22"/>
    <p:sldId id="258" r:id="rId23"/>
    <p:sldId id="277" r:id="rId24"/>
    <p:sldId id="27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  <a:srgbClr val="B79D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4" autoAdjust="0"/>
  </p:normalViewPr>
  <p:slideViewPr>
    <p:cSldViewPr>
      <p:cViewPr varScale="1">
        <p:scale>
          <a:sx n="55" d="100"/>
          <a:sy n="55" d="100"/>
        </p:scale>
        <p:origin x="-3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70902A4-DFA9-47D3-9FB4-4FC77A0F25EB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124A2E-1560-4EEB-803F-1B2756711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617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F22607-A915-4BE1-8B2B-7E94487B6F7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10"/>
          <p:cNvSpPr/>
          <p:nvPr/>
        </p:nvSpPr>
        <p:spPr>
          <a:xfrm>
            <a:off x="1087438" y="1385888"/>
            <a:ext cx="6969125" cy="40862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14"/>
          <p:cNvSpPr/>
          <p:nvPr/>
        </p:nvSpPr>
        <p:spPr>
          <a:xfrm>
            <a:off x="3794125" y="1268413"/>
            <a:ext cx="1555750" cy="6397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3886200" y="1268413"/>
            <a:ext cx="1371600" cy="547687"/>
            <a:chOff x="5318306" y="1386268"/>
            <a:chExt cx="1567331" cy="645295"/>
          </a:xfrm>
        </p:grpSpPr>
        <p:cxnSp>
          <p:nvCxnSpPr>
            <p:cNvPr id="9" name="Straight Connector 16"/>
            <p:cNvCxnSpPr/>
            <p:nvPr/>
          </p:nvCxnSpPr>
          <p:spPr>
            <a:xfrm>
              <a:off x="5318306" y="1386268"/>
              <a:ext cx="0" cy="639684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>
              <a:off x="6885637" y="1386268"/>
              <a:ext cx="0" cy="639684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2238" y="1327150"/>
            <a:ext cx="1279525" cy="457200"/>
          </a:xfrm>
        </p:spPr>
        <p:txBody>
          <a:bodyPr/>
          <a:lstStyle>
            <a:lvl1pPr algn="ctr">
              <a:defRPr sz="1100" spc="0" baseline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4B68265-9625-49EE-BA2A-18CBBE210432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3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00" y="5211763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4775" y="5211763"/>
            <a:ext cx="1584325" cy="228600"/>
          </a:xfrm>
        </p:spPr>
        <p:txBody>
          <a:bodyPr/>
          <a:lstStyle>
            <a:lvl1pPr>
              <a:defRPr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317689B0-F596-4096-9F0C-A05360CB8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1F97-7311-485B-B209-1179B938AAED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AE21F-4E69-4FA8-925E-0FB27AB7F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5248-4C3D-44BB-9E06-A6B589046FAB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9C03D-7AF6-4639-AB1E-38BAE1922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A2890-C063-4732-AF03-5C92A69D775A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BD0FF-E66E-4063-B8FE-9FC342425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23"/>
          <p:cNvSpPr/>
          <p:nvPr/>
        </p:nvSpPr>
        <p:spPr>
          <a:xfrm>
            <a:off x="1087438" y="1385888"/>
            <a:ext cx="6969125" cy="40862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29"/>
          <p:cNvSpPr/>
          <p:nvPr/>
        </p:nvSpPr>
        <p:spPr>
          <a:xfrm>
            <a:off x="3794125" y="1268413"/>
            <a:ext cx="1555750" cy="6397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886200" y="1268413"/>
            <a:ext cx="1371600" cy="547687"/>
            <a:chOff x="5318306" y="1386268"/>
            <a:chExt cx="1567331" cy="645295"/>
          </a:xfrm>
        </p:grpSpPr>
        <p:cxnSp>
          <p:nvCxnSpPr>
            <p:cNvPr id="9" name="Straight Connector 31"/>
            <p:cNvCxnSpPr/>
            <p:nvPr/>
          </p:nvCxnSpPr>
          <p:spPr>
            <a:xfrm>
              <a:off x="5318306" y="1386268"/>
              <a:ext cx="0" cy="639684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>
              <a:off x="6885637" y="1386268"/>
              <a:ext cx="0" cy="639684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932238" y="1325563"/>
            <a:ext cx="1279525" cy="457200"/>
          </a:xfrm>
        </p:spPr>
        <p:txBody>
          <a:bodyPr/>
          <a:lstStyle>
            <a:lvl1pPr algn="ctr">
              <a:defRPr lang="en-US" sz="1100" kern="1200" spc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3B30811-7507-471A-87DA-6894E1416DC4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900" y="5211763"/>
            <a:ext cx="4430713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188" y="5211763"/>
            <a:ext cx="15843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E6A10-C6B6-4EFB-BD20-AA5BC7CA7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07E86-FFFB-4BA7-AC6B-D55E15BFED38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480B-0C6C-4066-AE42-EDB77B42B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2953-F826-4EE5-8CDD-8B8928847BCE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D75C-9B80-4F5A-8894-CBCB5B2E9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46A4F-0476-4F5D-87B2-77C1AC5621DD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4195-86A6-41F1-8D6C-3346A6761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044C2-B203-4DBD-92A6-859A762A1017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6DFC6-90DB-482B-8B81-B682520E9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/>
          <p:nvPr/>
        </p:nvSpPr>
        <p:spPr>
          <a:xfrm>
            <a:off x="184150" y="173038"/>
            <a:ext cx="6399213" cy="65119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4"/>
          <p:cNvSpPr/>
          <p:nvPr/>
        </p:nvSpPr>
        <p:spPr>
          <a:xfrm>
            <a:off x="6765925" y="173038"/>
            <a:ext cx="2193925" cy="651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/>
          <p:cNvSpPr/>
          <p:nvPr/>
        </p:nvSpPr>
        <p:spPr>
          <a:xfrm>
            <a:off x="6867525" y="274638"/>
            <a:ext cx="1989138" cy="6308725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B8058-B55A-465E-889B-CC29FC4FA627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4625" y="6310313"/>
            <a:ext cx="1098550" cy="274637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DFF9C1-8247-48B0-89B2-0F16E3F3A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6765925" y="173038"/>
            <a:ext cx="2193925" cy="651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0"/>
          <p:cNvSpPr/>
          <p:nvPr/>
        </p:nvSpPr>
        <p:spPr>
          <a:xfrm>
            <a:off x="6867525" y="274638"/>
            <a:ext cx="1989138" cy="6308725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AC8B2160-8AAB-4AC7-9F69-263D32218C51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800" y="6308725"/>
            <a:ext cx="1096963" cy="274638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7CCDF4-E44B-422C-9C30-BB7F2696B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731838" y="642938"/>
            <a:ext cx="76803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2103438"/>
            <a:ext cx="768032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950" y="6308725"/>
            <a:ext cx="20574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CE6BD2-6C88-4265-8C31-12FEDC94940E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150" y="6308725"/>
            <a:ext cx="39497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200" y="6308725"/>
            <a:ext cx="109696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3C5C2C-C5AF-45BC-ABBA-B1363B03F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lang="en-US" sz="4000" kern="1200" dirty="0">
          <a:solidFill>
            <a:srgbClr val="262626"/>
          </a:solidFill>
          <a:latin typeface="+mj-lt"/>
          <a:ea typeface="+mn-ea"/>
          <a:cs typeface="+mn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Century Gothic" pitchFamily="34" charset="0"/>
        </a:defRPr>
      </a:lvl9pPr>
    </p:titleStyle>
    <p:bodyStyle>
      <a:lvl1pPr marL="182563" indent="-182563" algn="l" rtl="0" fontAlgn="base">
        <a:spcBef>
          <a:spcPts val="9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3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26988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79838" y="-6350"/>
            <a:ext cx="5364162" cy="1995488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О человеке может рассказать многое, о человеке могут рассказать многие. Друзья, родственники, знакомые, а так же фотографии, публикации, удостоверения и многое другое. Сегодня о судьбе нашего героя расскажут архивные документы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916238" y="2205038"/>
            <a:ext cx="4032250" cy="1909762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2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</a:rPr>
              <a:t>Ваш подвиг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</a:rPr>
              <a:t>в сердце сохраним…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851275" y="4365625"/>
            <a:ext cx="5292725" cy="2171700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Участнику Великой Отечественной войны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 err="1">
                <a:solidFill>
                  <a:srgbClr val="FFFF00"/>
                </a:solidFill>
              </a:rPr>
              <a:t>Жорник</a:t>
            </a:r>
            <a:r>
              <a:rPr lang="ru-RU" sz="2400" b="1" dirty="0">
                <a:solidFill>
                  <a:srgbClr val="FFFF00"/>
                </a:solidFill>
              </a:rPr>
              <a:t> Ирина Яковлевна посвящается…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1844675"/>
            <a:ext cx="2481262" cy="3643313"/>
          </a:xfrm>
        </p:spPr>
      </p:pic>
      <p:pic>
        <p:nvPicPr>
          <p:cNvPr id="2150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203575" y="1916113"/>
            <a:ext cx="4105275" cy="2976562"/>
          </a:xfrm>
        </p:spPr>
      </p:pic>
      <p:sp>
        <p:nvSpPr>
          <p:cNvPr id="21512" name="TextBox 6"/>
          <p:cNvSpPr txBox="1">
            <a:spLocks noChangeArrowheads="1"/>
          </p:cNvSpPr>
          <p:nvPr/>
        </p:nvSpPr>
        <p:spPr bwMode="auto">
          <a:xfrm>
            <a:off x="3779838" y="5661025"/>
            <a:ext cx="51482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Яковлевна»,единица хранения № 4, 1985 год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3059113" y="260350"/>
            <a:ext cx="5616575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Орденская книжка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WordArt 11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Поздравления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от Совета ветеранов войны и труда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508" y="1679932"/>
            <a:ext cx="2732280" cy="3932237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00" y="1691062"/>
            <a:ext cx="2825365" cy="3902819"/>
          </a:xfrm>
        </p:spPr>
      </p:pic>
      <p:sp>
        <p:nvSpPr>
          <p:cNvPr id="20488" name="TextBox 6"/>
          <p:cNvSpPr txBox="1">
            <a:spLocks noChangeArrowheads="1"/>
          </p:cNvSpPr>
          <p:nvPr/>
        </p:nvSpPr>
        <p:spPr bwMode="auto">
          <a:xfrm>
            <a:off x="2890648" y="5445224"/>
            <a:ext cx="5688012" cy="118427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entury Gothic" pitchFamily="34" charset="0"/>
              </a:rPr>
              <a:t>Объединенный архивный            </a:t>
            </a:r>
            <a:r>
              <a:rPr lang="ru-RU" sz="1400" b="1" dirty="0" smtClean="0">
                <a:latin typeface="Century Gothic" pitchFamily="34" charset="0"/>
              </a:rPr>
              <a:t>    </a:t>
            </a:r>
            <a:r>
              <a:rPr lang="ru-RU" sz="1400" b="1" dirty="0">
                <a:latin typeface="Century Gothic" pitchFamily="34" charset="0"/>
              </a:rPr>
              <a:t>фонд № 59 «Участники Великой Отечественной                 </a:t>
            </a:r>
            <a:r>
              <a:rPr lang="ru-RU" sz="1400" b="1" dirty="0" smtClean="0">
                <a:latin typeface="Century Gothic" pitchFamily="34" charset="0"/>
              </a:rPr>
              <a:t>  </a:t>
            </a:r>
            <a:r>
              <a:rPr lang="ru-RU" sz="1400" b="1" dirty="0">
                <a:latin typeface="Century Gothic" pitchFamily="34" charset="0"/>
              </a:rPr>
              <a:t>войны»,  </a:t>
            </a:r>
            <a:r>
              <a:rPr lang="ru-RU" sz="1400" b="1" dirty="0"/>
              <a:t>опись № 5 «</a:t>
            </a:r>
            <a:r>
              <a:rPr lang="ru-RU" sz="1400" b="1" dirty="0" err="1"/>
              <a:t>Жорник</a:t>
            </a:r>
            <a:r>
              <a:rPr lang="ru-RU" sz="1400" b="1" dirty="0"/>
              <a:t> Ирина Яковлевна»,          единица хранения № 3, </a:t>
            </a:r>
          </a:p>
          <a:p>
            <a:r>
              <a:rPr lang="ru-RU" sz="1400" b="1" dirty="0"/>
              <a:t>1990 год</a:t>
            </a:r>
          </a:p>
          <a:p>
            <a:endParaRPr lang="ru-RU" sz="1400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Box 6"/>
          <p:cNvSpPr txBox="1">
            <a:spLocks noChangeArrowheads="1"/>
          </p:cNvSpPr>
          <p:nvPr/>
        </p:nvSpPr>
        <p:spPr bwMode="auto">
          <a:xfrm>
            <a:off x="3851275" y="5702300"/>
            <a:ext cx="5003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 ед. хр. № 5,  1978-1985 годы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55302" name="WordArt 6"/>
          <p:cNvSpPr>
            <a:spLocks noChangeArrowheads="1" noChangeShapeType="1" noTextEdit="1"/>
          </p:cNvSpPr>
          <p:nvPr/>
        </p:nvSpPr>
        <p:spPr bwMode="auto">
          <a:xfrm>
            <a:off x="2771775" y="260350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Удостоверения к наградам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  <p:pic>
        <p:nvPicPr>
          <p:cNvPr id="55304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141663"/>
            <a:ext cx="3744912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Объект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1268413"/>
            <a:ext cx="40132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2411413" y="3644900"/>
            <a:ext cx="3887787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1600" b="1" i="1"/>
              <a:t>Награды: орден Отечественной 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войны II степени, 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медали: «За боевые заслуги», 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«За Победу над Германией в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Великой Отечественной 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войне 1941- 1945 г.г.», </a:t>
            </a:r>
          </a:p>
          <a:p>
            <a:pPr>
              <a:buFont typeface="Courier New" pitchFamily="49" charset="0"/>
              <a:buChar char="o"/>
            </a:pPr>
            <a:r>
              <a:rPr lang="ru-RU" sz="1600" b="1" i="1"/>
              <a:t>юбилейные и памятные медали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Box 4"/>
          <p:cNvSpPr txBox="1">
            <a:spLocks noChangeArrowheads="1"/>
          </p:cNvSpPr>
          <p:nvPr/>
        </p:nvSpPr>
        <p:spPr bwMode="auto">
          <a:xfrm>
            <a:off x="5108575" y="6073775"/>
            <a:ext cx="3933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900">
                <a:latin typeface="Century Gothic" pitchFamily="34" charset="0"/>
              </a:rPr>
              <a:t>Объединенный архивный фонд №59 «Участники Великой Отечественной войны»</a:t>
            </a:r>
          </a:p>
        </p:txBody>
      </p:sp>
      <p:sp>
        <p:nvSpPr>
          <p:cNvPr id="63492" name="TextBox 5"/>
          <p:cNvSpPr txBox="1">
            <a:spLocks noChangeArrowheads="1"/>
          </p:cNvSpPr>
          <p:nvPr/>
        </p:nvSpPr>
        <p:spPr bwMode="auto">
          <a:xfrm>
            <a:off x="4818063" y="6372225"/>
            <a:ext cx="42243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900">
                <a:latin typeface="Century Gothic" pitchFamily="34" charset="0"/>
              </a:rPr>
              <a:t>Опись №5 «Жорник Ирина Яковлевна» - участник Великой Отечественной войны; единица хранения дополнительные материалы.</a:t>
            </a:r>
          </a:p>
        </p:txBody>
      </p:sp>
      <p:sp>
        <p:nvSpPr>
          <p:cNvPr id="63493" name="TextBox 8"/>
          <p:cNvSpPr txBox="1">
            <a:spLocks noChangeArrowheads="1"/>
          </p:cNvSpPr>
          <p:nvPr/>
        </p:nvSpPr>
        <p:spPr bwMode="auto">
          <a:xfrm>
            <a:off x="4716463" y="1773238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63494" name="TextBox 9"/>
          <p:cNvSpPr txBox="1">
            <a:spLocks noChangeArrowheads="1"/>
          </p:cNvSpPr>
          <p:nvPr/>
        </p:nvSpPr>
        <p:spPr bwMode="auto">
          <a:xfrm>
            <a:off x="2771775" y="333375"/>
            <a:ext cx="59055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b="1">
              <a:solidFill>
                <a:srgbClr val="6600CC"/>
              </a:solidFill>
              <a:latin typeface="Times New Roman" pitchFamily="18" charset="0"/>
              <a:ea typeface="MS Mincho" charset="-128"/>
            </a:endParaRPr>
          </a:p>
          <a:p>
            <a:pPr algn="r"/>
            <a:endParaRPr lang="ru-RU" b="1">
              <a:solidFill>
                <a:srgbClr val="6600CC"/>
              </a:solidFill>
              <a:latin typeface="Times New Roman" pitchFamily="18" charset="0"/>
              <a:ea typeface="MS Mincho" charset="-128"/>
            </a:endParaRP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С 1945 по 1959 годы жила в Горьковской области,  на станции Пильна.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С 1960 по 1979 годы жила в г. Черновцы на Украине.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С 1980 года проживает в г. Нефтеюганске, Тюменской области. До пенсии работала бухгалтером в городском отделе народного образования Нефтеюганского горисполкома.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Награждена медалью «Ветеран труда».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После ухода на пенсию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вела активную работу по военно-патриотическому воспитанию подрастающего поколения,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участвовала в ветеранском движении, являлась членом городского Совета ветеранов</a:t>
            </a:r>
            <a:endParaRPr lang="ru-RU" sz="1400">
              <a:latin typeface="Century Gothic" pitchFamily="34" charset="0"/>
            </a:endParaRPr>
          </a:p>
        </p:txBody>
      </p:sp>
      <p:sp>
        <p:nvSpPr>
          <p:cNvPr id="63495" name="WordArt 7"/>
          <p:cNvSpPr>
            <a:spLocks noChangeArrowheads="1" noChangeShapeType="1" noTextEdit="1"/>
          </p:cNvSpPr>
          <p:nvPr/>
        </p:nvSpPr>
        <p:spPr bwMode="auto">
          <a:xfrm rot="-1769698">
            <a:off x="3335338" y="4144963"/>
            <a:ext cx="5903912" cy="9064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ПОХРОНЕНА?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TextBox 6"/>
          <p:cNvSpPr txBox="1">
            <a:spLocks noChangeArrowheads="1"/>
          </p:cNvSpPr>
          <p:nvPr/>
        </p:nvSpPr>
        <p:spPr bwMode="auto">
          <a:xfrm>
            <a:off x="5292725" y="5084763"/>
            <a:ext cx="44989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</a:t>
            </a:r>
          </a:p>
          <a:p>
            <a:r>
              <a:rPr lang="ru-RU" sz="1400" b="1">
                <a:latin typeface="Century Gothic" pitchFamily="34" charset="0"/>
              </a:rPr>
              <a:t>войны», </a:t>
            </a:r>
            <a:r>
              <a:rPr lang="ru-RU" sz="1400" b="1"/>
              <a:t>опись № 5</a:t>
            </a:r>
          </a:p>
          <a:p>
            <a:r>
              <a:rPr lang="ru-RU" sz="1400" b="1"/>
              <a:t>«Жорник Ирина Яковлевна»,</a:t>
            </a:r>
          </a:p>
          <a:p>
            <a:r>
              <a:rPr lang="ru-RU" sz="1400" b="1"/>
              <a:t>единица хранения № 8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pic>
        <p:nvPicPr>
          <p:cNvPr id="61446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245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WordArt 7"/>
          <p:cNvSpPr>
            <a:spLocks noChangeArrowheads="1" noChangeShapeType="1" noTextEdit="1"/>
          </p:cNvSpPr>
          <p:nvPr/>
        </p:nvSpPr>
        <p:spPr bwMode="auto">
          <a:xfrm>
            <a:off x="5219700" y="260350"/>
            <a:ext cx="3744913" cy="4176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Жорник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(первая справа)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среди участников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Великой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Отечественной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войны на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праздновании в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честь открытия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памятника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Воину-освободителю.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1984 год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WordArt 3"/>
          <p:cNvSpPr>
            <a:spLocks noChangeArrowheads="1" noChangeShapeType="1" noTextEdit="1"/>
          </p:cNvSpPr>
          <p:nvPr/>
        </p:nvSpPr>
        <p:spPr bwMode="auto">
          <a:xfrm>
            <a:off x="2484438" y="4076700"/>
            <a:ext cx="6335712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 Жорник (четвертая слева) среди участников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Великой Отечественной войны на праздновании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годовщины Дня Победы 9 мая 1990 год</a:t>
            </a:r>
          </a:p>
        </p:txBody>
      </p:sp>
      <p:sp>
        <p:nvSpPr>
          <p:cNvPr id="59396" name="TextBox 6"/>
          <p:cNvSpPr txBox="1">
            <a:spLocks noChangeArrowheads="1"/>
          </p:cNvSpPr>
          <p:nvPr/>
        </p:nvSpPr>
        <p:spPr bwMode="auto">
          <a:xfrm>
            <a:off x="4356100" y="5516563"/>
            <a:ext cx="44989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11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pic>
        <p:nvPicPr>
          <p:cNvPr id="59398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1525" y="0"/>
            <a:ext cx="5832475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WordArt 3"/>
          <p:cNvSpPr>
            <a:spLocks noChangeArrowheads="1" noChangeShapeType="1" noTextEdit="1"/>
          </p:cNvSpPr>
          <p:nvPr/>
        </p:nvSpPr>
        <p:spPr bwMode="auto">
          <a:xfrm>
            <a:off x="4572000" y="404813"/>
            <a:ext cx="4105275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 Жорник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(вторая справа)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среди участников Великой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Отечественной войны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на праздновании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годовщины Дня Победы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9 мая 1992 год</a:t>
            </a:r>
          </a:p>
        </p:txBody>
      </p:sp>
      <p:sp>
        <p:nvSpPr>
          <p:cNvPr id="62468" name="TextBox 6"/>
          <p:cNvSpPr txBox="1">
            <a:spLocks noChangeArrowheads="1"/>
          </p:cNvSpPr>
          <p:nvPr/>
        </p:nvSpPr>
        <p:spPr bwMode="auto">
          <a:xfrm>
            <a:off x="4356100" y="5300663"/>
            <a:ext cx="44989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11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pic>
        <p:nvPicPr>
          <p:cNvPr id="62469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1813" cy="661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WordArt 3"/>
          <p:cNvSpPr>
            <a:spLocks noChangeArrowheads="1" noChangeShapeType="1" noTextEdit="1"/>
          </p:cNvSpPr>
          <p:nvPr/>
        </p:nvSpPr>
        <p:spPr bwMode="auto">
          <a:xfrm>
            <a:off x="2484438" y="4076700"/>
            <a:ext cx="6335712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 Жорник (первая справа) среди участников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Великой Отечественной войны на праздновании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годовщины Дня Победы 9 мая 1992 год</a:t>
            </a:r>
          </a:p>
        </p:txBody>
      </p:sp>
      <p:sp>
        <p:nvSpPr>
          <p:cNvPr id="58372" name="TextBox 6"/>
          <p:cNvSpPr txBox="1">
            <a:spLocks noChangeArrowheads="1"/>
          </p:cNvSpPr>
          <p:nvPr/>
        </p:nvSpPr>
        <p:spPr bwMode="auto">
          <a:xfrm>
            <a:off x="4356100" y="5516563"/>
            <a:ext cx="44989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11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pic>
        <p:nvPicPr>
          <p:cNvPr id="58374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88913"/>
            <a:ext cx="5759450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51520" y="0"/>
            <a:ext cx="7467600" cy="1143000"/>
          </a:xfrm>
          <a:noFill/>
          <a:ln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Автобиография</a:t>
            </a:r>
            <a:endParaRPr lang="ru-RU" b="1">
              <a:ln/>
              <a:solidFill>
                <a:schemeClr val="accent3"/>
              </a:solidFill>
            </a:endParaRPr>
          </a:p>
        </p:txBody>
      </p:sp>
      <p:pic>
        <p:nvPicPr>
          <p:cNvPr id="41994" name="Picture 10" descr="1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648325"/>
          </a:xfrm>
          <a:prstGeom prst="rect">
            <a:avLst/>
          </a:prstGeom>
          <a:noFill/>
        </p:spPr>
      </p:pic>
      <p:sp>
        <p:nvSpPr>
          <p:cNvPr id="41998" name="WordArt 14"/>
          <p:cNvSpPr>
            <a:spLocks noChangeArrowheads="1" noChangeShapeType="1" noTextEdit="1"/>
          </p:cNvSpPr>
          <p:nvPr/>
        </p:nvSpPr>
        <p:spPr bwMode="auto">
          <a:xfrm>
            <a:off x="0" y="5661025"/>
            <a:ext cx="9144000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 Жорник (первый ряд вторая слева) среди участников Великой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Отечественной войны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WordArt 3"/>
          <p:cNvSpPr>
            <a:spLocks noChangeArrowheads="1" noChangeShapeType="1" noTextEdit="1"/>
          </p:cNvSpPr>
          <p:nvPr/>
        </p:nvSpPr>
        <p:spPr bwMode="auto">
          <a:xfrm>
            <a:off x="5076825" y="333375"/>
            <a:ext cx="3743325" cy="215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Портрет Ирины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Яковлевны Жорник.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1989 год</a:t>
            </a:r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5076825" y="4724400"/>
            <a:ext cx="44989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</a:t>
            </a:r>
          </a:p>
          <a:p>
            <a:r>
              <a:rPr lang="ru-RU" sz="1400" b="1">
                <a:latin typeface="Century Gothic" pitchFamily="34" charset="0"/>
              </a:rPr>
              <a:t>войны», </a:t>
            </a:r>
            <a:r>
              <a:rPr lang="ru-RU" sz="1400" b="1"/>
              <a:t>опись № 5</a:t>
            </a:r>
          </a:p>
          <a:p>
            <a:r>
              <a:rPr lang="ru-RU" sz="1400" b="1"/>
              <a:t>«Жорник Ирина Яковлевна»,</a:t>
            </a:r>
          </a:p>
          <a:p>
            <a:r>
              <a:rPr lang="ru-RU" sz="1400" b="1"/>
              <a:t>единица хранения № 9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pic>
        <p:nvPicPr>
          <p:cNvPr id="60422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41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5003800" y="2697163"/>
            <a:ext cx="3889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Ирина Яковлевна была активным участником общественной жизни в городе Нефтеюганске, была заместителем председателя </a:t>
            </a:r>
          </a:p>
          <a:p>
            <a:pPr algn="ctr"/>
            <a:r>
              <a:rPr lang="ru-RU"/>
              <a:t>городского Совета ветеранов войны и труда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6264696" cy="23488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none" spc="5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Жорник</a:t>
            </a:r>
            <a:r>
              <a:rPr lang="ru-RU" sz="4000" b="1" cap="none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Ирина Яковлевна </a:t>
            </a:r>
            <a:br>
              <a:rPr lang="ru-RU" sz="4000" b="1" cap="none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4000" b="1" cap="none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– </a:t>
            </a:r>
            <a:r>
              <a:rPr lang="ru-RU" sz="4000" b="1" cap="none" spc="5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телеграфистка-радистка-морзистка</a:t>
            </a:r>
            <a:endParaRPr lang="ru-RU" sz="4000" b="1" cap="none" spc="5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1536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22225"/>
            <a:ext cx="2484437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2636912"/>
            <a:ext cx="6768752" cy="3816424"/>
          </a:xfrm>
          <a:prstGeom prst="rect">
            <a:avLst/>
          </a:prstGeom>
          <a:ln>
            <a:noFill/>
          </a:ln>
        </p:spPr>
        <p:txBody>
          <a:bodyPr anchor="ctr">
            <a:normAutofit fontScale="92500"/>
          </a:bodyPr>
          <a:lstStyle/>
          <a:p>
            <a:pPr algn="ctr" fontAlgn="auto">
              <a:lnSpc>
                <a:spcPct val="83000"/>
              </a:lnSpc>
              <a:spcAft>
                <a:spcPts val="0"/>
              </a:spcAft>
              <a:defRPr/>
            </a:pPr>
            <a:r>
              <a:rPr lang="ru-RU" sz="44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Жорник</a:t>
            </a:r>
            <a:r>
              <a:rPr lang="ru-RU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 Ирина      Яковлевна </a:t>
            </a:r>
            <a:br>
              <a:rPr lang="ru-RU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</a:br>
            <a:r>
              <a:rPr lang="ru-RU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– участник Великой Отечественной войны, кавалер ордена Отечественной войны</a:t>
            </a:r>
          </a:p>
          <a:p>
            <a:pPr algn="ctr" fontAlgn="auto">
              <a:lnSpc>
                <a:spcPct val="83000"/>
              </a:lnSpc>
              <a:spcAft>
                <a:spcPts val="0"/>
              </a:spcAft>
              <a:defRPr/>
            </a:pPr>
            <a:r>
              <a:rPr lang="en-US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ndalus"/>
                <a:cs typeface="Andalus"/>
              </a:rPr>
              <a:t>II</a:t>
            </a:r>
            <a:r>
              <a:rPr lang="ru-RU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ndalus"/>
                <a:cs typeface="Andalus"/>
              </a:rPr>
              <a:t> степени</a:t>
            </a:r>
            <a:endParaRPr lang="ru-RU" sz="4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Box 6"/>
          <p:cNvSpPr txBox="1">
            <a:spLocks noChangeArrowheads="1"/>
          </p:cNvSpPr>
          <p:nvPr/>
        </p:nvSpPr>
        <p:spPr bwMode="auto">
          <a:xfrm>
            <a:off x="3708400" y="5300663"/>
            <a:ext cx="514826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2, 1988-1992 годы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Почетные грамоты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427199"/>
            <a:ext cx="3078948" cy="43526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60" y="2430833"/>
            <a:ext cx="4464000" cy="2839274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Объект 9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132138" y="1628775"/>
            <a:ext cx="5472112" cy="3749675"/>
          </a:xfrm>
        </p:spPr>
      </p:pic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2771775" y="476250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Удостоверения к наградам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  <p:sp>
        <p:nvSpPr>
          <p:cNvPr id="23562" name="TextBox 6"/>
          <p:cNvSpPr txBox="1">
            <a:spLocks noChangeArrowheads="1"/>
          </p:cNvSpPr>
          <p:nvPr/>
        </p:nvSpPr>
        <p:spPr bwMode="auto">
          <a:xfrm>
            <a:off x="3132138" y="5445125"/>
            <a:ext cx="57959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 единица хранения № 5, 1980 год</a:t>
            </a:r>
          </a:p>
          <a:p>
            <a:endParaRPr lang="ru-RU" sz="1400" b="1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2916238" y="5445125"/>
            <a:ext cx="6011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2, 1988-1992 год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Почетные грамоты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4401761" cy="280831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188" y="2348880"/>
            <a:ext cx="4170090" cy="280831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\\Priemnaya\обмен\305 КАБИНЕТ\фон 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1694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9"/>
          <p:cNvSpPr>
            <a:spLocks noChangeArrowheads="1"/>
          </p:cNvSpPr>
          <p:nvPr/>
        </p:nvSpPr>
        <p:spPr bwMode="auto">
          <a:xfrm>
            <a:off x="2555875" y="115888"/>
            <a:ext cx="3743325" cy="6626225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Подвиг солдата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Жорник Ирины Яковлевны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навсегда останется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в истории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города Нефтеюганска,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хранясь в архивных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документах ветерана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на полках архивохранилищ.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Будущие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поколения посредством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документов личного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происхождения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знатных горожан, земляков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смогут изучать страницы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истории  нашего государства,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нашего края, города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Нефтеюганска,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изучая подлинные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документы очевидцев истории: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их воспоминания,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удостоверения,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фотодокументы.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Подвиг солдат в годы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Великой Отечественной войны 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1941-1945 годов должен стать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Century Gothic" pitchFamily="34" charset="0"/>
              </a:rPr>
              <a:t> вечной памятью живущих</a:t>
            </a:r>
            <a:endParaRPr lang="ru-RU" altLang="ru-RU" sz="1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4819" name="Rectangle 9"/>
          <p:cNvSpPr>
            <a:spLocks noChangeArrowheads="1"/>
          </p:cNvSpPr>
          <p:nvPr/>
        </p:nvSpPr>
        <p:spPr bwMode="auto">
          <a:xfrm>
            <a:off x="179388" y="3573463"/>
            <a:ext cx="2376487" cy="1016000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chemeClr val="bg1"/>
                </a:solidFill>
                <a:latin typeface="Times New Roman" pitchFamily="18" charset="0"/>
              </a:rPr>
              <a:t>1945 год</a:t>
            </a:r>
          </a:p>
        </p:txBody>
      </p:sp>
      <p:sp>
        <p:nvSpPr>
          <p:cNvPr id="34820" name="Rectangle 9"/>
          <p:cNvSpPr>
            <a:spLocks noChangeArrowheads="1"/>
          </p:cNvSpPr>
          <p:nvPr/>
        </p:nvSpPr>
        <p:spPr bwMode="auto">
          <a:xfrm>
            <a:off x="6372225" y="3644900"/>
            <a:ext cx="2376488" cy="1016000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chemeClr val="bg1"/>
                </a:solidFill>
                <a:latin typeface="Times New Roman" pitchFamily="18" charset="0"/>
              </a:rPr>
              <a:t>1989 год</a:t>
            </a:r>
          </a:p>
        </p:txBody>
      </p:sp>
      <p:pic>
        <p:nvPicPr>
          <p:cNvPr id="34822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188913"/>
            <a:ext cx="2392363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96875" y="260350"/>
            <a:ext cx="2946400" cy="3335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525"/>
            <a:ext cx="9144000" cy="6858000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4500563" y="3933825"/>
            <a:ext cx="4225925" cy="259397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Информация подготовлена на основании  архивных документов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ОАФ № 59 «Участники Великой Отечественной войны», опись № </a:t>
            </a:r>
            <a:r>
              <a:rPr lang="ru-RU" sz="1600" b="1" i="1" dirty="0" smtClean="0">
                <a:solidFill>
                  <a:schemeClr val="bg1"/>
                </a:solidFill>
                <a:cs typeface="Times New Roman" pitchFamily="18" charset="0"/>
              </a:rPr>
              <a:t>5 </a:t>
            </a: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«</a:t>
            </a:r>
            <a:r>
              <a:rPr lang="ru-RU" sz="1600" b="1" i="1" dirty="0" err="1">
                <a:solidFill>
                  <a:schemeClr val="bg1"/>
                </a:solidFill>
                <a:cs typeface="Times New Roman" pitchFamily="18" charset="0"/>
              </a:rPr>
              <a:t>Жорник</a:t>
            </a: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 Ирина Яковлевна», фотодокументов </a:t>
            </a:r>
            <a:r>
              <a:rPr lang="ru-RU" sz="1600" b="1" i="1" dirty="0" err="1">
                <a:solidFill>
                  <a:schemeClr val="bg1"/>
                </a:solidFill>
                <a:cs typeface="Times New Roman" pitchFamily="18" charset="0"/>
              </a:rPr>
              <a:t>фотофонда</a:t>
            </a: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  отдела по делам архивов департамента по делам администрации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города Нефтеюганска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3851275" y="5373688"/>
            <a:ext cx="47990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latin typeface="Century Gothic" pitchFamily="34" charset="0"/>
              </a:rPr>
              <a:t>Объединенный архивный фонд №59 «Участники Великой Отечественной войны»,</a:t>
            </a: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3924300" y="5876925"/>
            <a:ext cx="465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latin typeface="Century Gothic" pitchFamily="34" charset="0"/>
              </a:rPr>
              <a:t>Опись №5 «Жорник Ирина Яковлевна»</a:t>
            </a:r>
            <a:endParaRPr lang="ru-RU" sz="900">
              <a:latin typeface="Century Gothic" pitchFamily="34" charset="0"/>
            </a:endParaRPr>
          </a:p>
        </p:txBody>
      </p:sp>
      <p:sp>
        <p:nvSpPr>
          <p:cNvPr id="31749" name="TextBox 8"/>
          <p:cNvSpPr txBox="1">
            <a:spLocks noChangeArrowheads="1"/>
          </p:cNvSpPr>
          <p:nvPr/>
        </p:nvSpPr>
        <p:spPr bwMode="auto">
          <a:xfrm>
            <a:off x="4716463" y="1773238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31750" name="TextBox 9"/>
          <p:cNvSpPr txBox="1">
            <a:spLocks noChangeArrowheads="1"/>
          </p:cNvSpPr>
          <p:nvPr/>
        </p:nvSpPr>
        <p:spPr bwMode="auto">
          <a:xfrm>
            <a:off x="2771775" y="333375"/>
            <a:ext cx="59055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Ирина родилась в весенний праздничный день 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1 Мая 1925 года в красивом украинском городе  Харьков. Ирина, как и день её рождения,  была солнечным красивым ребенком с лучезарной улыбкой.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Росла в семье служащих, в 1933 году пошла в школу. В  мае 1941 года окончила 7 классов. Больше возможности учиться у Ирины не было, на её землю пришла война, пришла непрошенной, нежданной, ведь ожидания у Ирины и ее сверстников были абсолютно другие. Мечтали они о другой жизни и планы на будущее строили мирные. Но пришел фашизм, ее народ  стал окутанным слезами и кровью. И планы на жизнь  изменились. 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В декабре 1941 года была Ирина Яковлена была  призвана Липецким горвоенкоматом в действующую Красную армию.</a:t>
            </a:r>
            <a:endParaRPr lang="ru-RU" sz="1400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Объект 3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419475" y="404813"/>
            <a:ext cx="3906838" cy="5983287"/>
          </a:xfrm>
        </p:spPr>
      </p:pic>
      <p:sp>
        <p:nvSpPr>
          <p:cNvPr id="56326" name="TextBox 8"/>
          <p:cNvSpPr txBox="1">
            <a:spLocks noChangeArrowheads="1"/>
          </p:cNvSpPr>
          <p:nvPr/>
        </p:nvSpPr>
        <p:spPr bwMode="auto">
          <a:xfrm>
            <a:off x="4716463" y="1773238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56327" name="TextBox 9"/>
          <p:cNvSpPr txBox="1">
            <a:spLocks noChangeArrowheads="1"/>
          </p:cNvSpPr>
          <p:nvPr/>
        </p:nvSpPr>
        <p:spPr bwMode="auto">
          <a:xfrm>
            <a:off x="4027488" y="765175"/>
            <a:ext cx="4895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>
                <a:latin typeface="Times New Roman" pitchFamily="18" charset="0"/>
                <a:ea typeface="MS Mincho" charset="-128"/>
              </a:rPr>
              <a:t>.</a:t>
            </a:r>
            <a:endParaRPr lang="ru-RU" sz="1400">
              <a:latin typeface="Century Gothic" pitchFamily="34" charset="0"/>
            </a:endParaRPr>
          </a:p>
        </p:txBody>
      </p:sp>
      <p:sp>
        <p:nvSpPr>
          <p:cNvPr id="56330" name="TextBox 9"/>
          <p:cNvSpPr txBox="1">
            <a:spLocks noChangeArrowheads="1"/>
          </p:cNvSpPr>
          <p:nvPr/>
        </p:nvSpPr>
        <p:spPr bwMode="auto">
          <a:xfrm>
            <a:off x="3851275" y="5516563"/>
            <a:ext cx="4895850" cy="1016000"/>
          </a:xfrm>
          <a:prstGeom prst="rect">
            <a:avLst/>
          </a:prstGeom>
          <a:solidFill>
            <a:srgbClr val="FFFF00"/>
          </a:solidFill>
          <a:ln w="9525">
            <a:solidFill>
              <a:srgbClr val="66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i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Украинская красавица была призвана в ряды Красной армии</a:t>
            </a:r>
          </a:p>
          <a:p>
            <a:pPr algn="r"/>
            <a:r>
              <a:rPr lang="ru-RU" sz="2000" b="1" i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 в 17 лет…</a:t>
            </a:r>
            <a:endParaRPr lang="ru-RU" sz="2000" b="1" i="1">
              <a:solidFill>
                <a:srgbClr val="6600CC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114329" y="6350"/>
            <a:ext cx="5142882" cy="1143000"/>
          </a:xfrm>
          <a:noFill/>
          <a:ln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Автобиография</a:t>
            </a:r>
            <a:endParaRPr lang="ru-RU" b="1">
              <a:ln/>
              <a:solidFill>
                <a:schemeClr val="accent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619250" y="188913"/>
            <a:ext cx="3368675" cy="49164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5003800" y="1052513"/>
            <a:ext cx="3527425" cy="48958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8133" name="TextBox 7"/>
          <p:cNvSpPr txBox="1">
            <a:spLocks noChangeArrowheads="1"/>
          </p:cNvSpPr>
          <p:nvPr/>
        </p:nvSpPr>
        <p:spPr bwMode="auto">
          <a:xfrm>
            <a:off x="4787900" y="4005263"/>
            <a:ext cx="39957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Century Gothic" pitchFamily="34" charset="0"/>
              </a:rPr>
              <a:t>Объединенный архивный фонд №59 «Участники Великой Отечественной войны»,</a:t>
            </a:r>
          </a:p>
        </p:txBody>
      </p:sp>
      <p:sp>
        <p:nvSpPr>
          <p:cNvPr id="48134" name="TextBox 8"/>
          <p:cNvSpPr txBox="1">
            <a:spLocks noChangeArrowheads="1"/>
          </p:cNvSpPr>
          <p:nvPr/>
        </p:nvSpPr>
        <p:spPr bwMode="auto">
          <a:xfrm>
            <a:off x="5003800" y="4868863"/>
            <a:ext cx="3816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Century Gothic" pitchFamily="34" charset="0"/>
              </a:rPr>
              <a:t>опись №5 «Жорник Ирина Яковлевна», единица хранения №1, 1994 год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Box 8"/>
          <p:cNvSpPr txBox="1">
            <a:spLocks noChangeArrowheads="1"/>
          </p:cNvSpPr>
          <p:nvPr/>
        </p:nvSpPr>
        <p:spPr bwMode="auto">
          <a:xfrm>
            <a:off x="4716463" y="1773238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65542" name="TextBox 9"/>
          <p:cNvSpPr txBox="1">
            <a:spLocks noChangeArrowheads="1"/>
          </p:cNvSpPr>
          <p:nvPr/>
        </p:nvSpPr>
        <p:spPr bwMode="auto">
          <a:xfrm>
            <a:off x="2771775" y="333375"/>
            <a:ext cx="5905500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С декабря 1941 по июль 1942 года служила в 355 батальоне аэродромного обслуживания на Воронежском фронте.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С июля 1942 года и до конца войны служила телеграфистом радисток в 71 отдельной роте связи 17 Воздушной Армии.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Воевала на Юго-Западном и </a:t>
            </a:r>
            <a:r>
              <a:rPr lang="en-US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II</a:t>
            </a:r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 Украинском фронтах. День победы встретила в Румынии </a:t>
            </a:r>
          </a:p>
          <a:p>
            <a:pPr algn="r"/>
            <a:r>
              <a:rPr lang="ru-RU" b="1">
                <a:solidFill>
                  <a:srgbClr val="6600CC"/>
                </a:solidFill>
                <a:latin typeface="Times New Roman" pitchFamily="18" charset="0"/>
                <a:ea typeface="MS Mincho" charset="-128"/>
              </a:rPr>
              <a:t>в г. Текуч.</a:t>
            </a:r>
          </a:p>
          <a:p>
            <a:pPr algn="r"/>
            <a:r>
              <a:rPr lang="ru-RU" sz="1400">
                <a:latin typeface="Times New Roman" pitchFamily="18" charset="0"/>
                <a:ea typeface="MS Mincho" charset="-128"/>
              </a:rPr>
              <a:t>.</a:t>
            </a:r>
            <a:endParaRPr lang="ru-RU" sz="1400">
              <a:latin typeface="Century Gothic" pitchFamily="34" charset="0"/>
            </a:endParaRPr>
          </a:p>
        </p:txBody>
      </p:sp>
      <p:pic>
        <p:nvPicPr>
          <p:cNvPr id="65543" name="Объект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492375"/>
            <a:ext cx="32861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4" name="TextBox 6"/>
          <p:cNvSpPr txBox="1">
            <a:spLocks noChangeArrowheads="1"/>
          </p:cNvSpPr>
          <p:nvPr/>
        </p:nvSpPr>
        <p:spPr bwMode="auto">
          <a:xfrm>
            <a:off x="5292725" y="5300663"/>
            <a:ext cx="46434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</a:t>
            </a:r>
          </a:p>
          <a:p>
            <a:r>
              <a:rPr lang="ru-RU" sz="1400" b="1">
                <a:latin typeface="Century Gothic" pitchFamily="34" charset="0"/>
              </a:rPr>
              <a:t> войны», </a:t>
            </a:r>
            <a:r>
              <a:rPr lang="ru-RU" sz="1400" b="1"/>
              <a:t>опись № 5 «Жорник </a:t>
            </a:r>
          </a:p>
          <a:p>
            <a:r>
              <a:rPr lang="ru-RU" sz="1400" b="1"/>
              <a:t>Ирина Яковлевна»,</a:t>
            </a:r>
          </a:p>
          <a:p>
            <a:r>
              <a:rPr lang="ru-RU" sz="1400" b="1"/>
              <a:t>единица хранения № 6, 1945 год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65545" name="WordArt 9"/>
          <p:cNvSpPr>
            <a:spLocks noChangeArrowheads="1" noChangeShapeType="1" noTextEdit="1"/>
          </p:cNvSpPr>
          <p:nvPr/>
        </p:nvSpPr>
        <p:spPr bwMode="auto">
          <a:xfrm>
            <a:off x="5292725" y="3141663"/>
            <a:ext cx="3455988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Портрет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Жорник.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1945 год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716463" y="981075"/>
            <a:ext cx="4057650" cy="439261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1500" b="1" u="sng" smtClean="0"/>
              <a:t>А Н К Е Т Н А Я   И Н Ф Р М А Ц И Я :</a:t>
            </a:r>
            <a:br>
              <a:rPr lang="ru-RU" sz="1500" b="1" u="sng" smtClean="0"/>
            </a:br>
            <a:endParaRPr lang="ru-RU" sz="1500" b="1" u="sng" smtClean="0"/>
          </a:p>
          <a:p>
            <a:pPr>
              <a:lnSpc>
                <a:spcPct val="90000"/>
              </a:lnSpc>
            </a:pPr>
            <a:r>
              <a:rPr lang="ru-RU" sz="1500" b="1" u="sng" smtClean="0"/>
              <a:t>Призвана</a:t>
            </a:r>
            <a:r>
              <a:rPr lang="ru-RU" sz="1500" b="1" smtClean="0"/>
              <a:t> – декабрь 1941 г </a:t>
            </a:r>
          </a:p>
          <a:p>
            <a:pPr>
              <a:lnSpc>
                <a:spcPct val="90000"/>
              </a:lnSpc>
            </a:pPr>
            <a:r>
              <a:rPr lang="ru-RU" sz="1500" b="1" u="sng" smtClean="0"/>
              <a:t>Звание:</a:t>
            </a:r>
            <a:r>
              <a:rPr lang="ru-RU" sz="1500" b="1" smtClean="0"/>
              <a:t> ефрейтор, телеграфист - морзист - радист</a:t>
            </a:r>
          </a:p>
          <a:p>
            <a:pPr>
              <a:lnSpc>
                <a:spcPct val="90000"/>
              </a:lnSpc>
            </a:pPr>
            <a:r>
              <a:rPr lang="ru-RU" sz="1500" b="1" u="sng" smtClean="0"/>
              <a:t>Служба:</a:t>
            </a:r>
            <a:r>
              <a:rPr lang="ru-RU" sz="1500" b="1" smtClean="0"/>
              <a:t> служила в 355 батальоне аэродромного обслуживания на Воронежском фронте,  телеграфистом радисток в 71 отдельной роте связи 17 Воздушной Армии.</a:t>
            </a:r>
          </a:p>
          <a:p>
            <a:pPr>
              <a:lnSpc>
                <a:spcPct val="90000"/>
              </a:lnSpc>
            </a:pPr>
            <a:r>
              <a:rPr lang="ru-RU" sz="1500" b="1" u="sng" smtClean="0"/>
              <a:t>Участие в боевых операциях:</a:t>
            </a:r>
            <a:r>
              <a:rPr lang="ru-RU" sz="1500" b="1" smtClean="0"/>
              <a:t> воевала в составе 17-ой воздушной армии на Воронежском, Юго - Западном и       Украинском  фронтах. Принимала участие в боях на Курской дуге.</a:t>
            </a:r>
          </a:p>
          <a:p>
            <a:pPr>
              <a:lnSpc>
                <a:spcPct val="90000"/>
              </a:lnSpc>
            </a:pPr>
            <a:r>
              <a:rPr lang="ru-RU" sz="1500" b="1" smtClean="0"/>
              <a:t> </a:t>
            </a:r>
            <a:r>
              <a:rPr lang="ru-RU" sz="1500" b="1" u="sng" smtClean="0"/>
              <a:t>Победу встретила</a:t>
            </a:r>
            <a:r>
              <a:rPr lang="ru-RU" sz="1500" b="1" smtClean="0"/>
              <a:t>  в городе Текуч (Румыния)</a:t>
            </a:r>
          </a:p>
          <a:p>
            <a:pPr>
              <a:lnSpc>
                <a:spcPct val="90000"/>
              </a:lnSpc>
            </a:pPr>
            <a:r>
              <a:rPr lang="ru-RU" sz="1500" b="1" u="sng" smtClean="0"/>
              <a:t>Демобилизована</a:t>
            </a:r>
            <a:r>
              <a:rPr lang="ru-RU" sz="1500" b="1" smtClean="0"/>
              <a:t>: июнь 1945 г.</a:t>
            </a:r>
          </a:p>
          <a:p>
            <a:pPr>
              <a:lnSpc>
                <a:spcPct val="90000"/>
              </a:lnSpc>
            </a:pPr>
            <a:endParaRPr lang="ru-RU" sz="1500" b="1" smtClean="0"/>
          </a:p>
          <a:p>
            <a:pPr>
              <a:lnSpc>
                <a:spcPct val="90000"/>
              </a:lnSpc>
            </a:pPr>
            <a:endParaRPr lang="ru-RU" sz="1500" b="1" smtClean="0"/>
          </a:p>
        </p:txBody>
      </p:sp>
      <p:sp>
        <p:nvSpPr>
          <p:cNvPr id="32770" name="TextBox 8"/>
          <p:cNvSpPr txBox="1">
            <a:spLocks noChangeArrowheads="1"/>
          </p:cNvSpPr>
          <p:nvPr/>
        </p:nvSpPr>
        <p:spPr bwMode="auto">
          <a:xfrm>
            <a:off x="4643438" y="5949950"/>
            <a:ext cx="4225925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>
                <a:latin typeface="Century Gothic" pitchFamily="34" charset="0"/>
              </a:rPr>
              <a:t>Книга «Поклонимся Великим тем годам». С.149-150)</a:t>
            </a:r>
          </a:p>
          <a:p>
            <a:pPr algn="r"/>
            <a:r>
              <a:rPr lang="ru-RU" sz="900">
                <a:latin typeface="Century Gothic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" y="-12700"/>
            <a:ext cx="4748212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55875" y="333375"/>
            <a:ext cx="6300788" cy="4670425"/>
          </a:xfrm>
        </p:spPr>
      </p:pic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>
            <a:off x="2700338" y="4724400"/>
            <a:ext cx="619283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Ирина Яковлевна Жорник (первая слева)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с фронтовыми подругами.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1945 год</a:t>
            </a:r>
          </a:p>
        </p:txBody>
      </p:sp>
      <p:sp>
        <p:nvSpPr>
          <p:cNvPr id="25608" name="TextBox 6"/>
          <p:cNvSpPr txBox="1">
            <a:spLocks noChangeArrowheads="1"/>
          </p:cNvSpPr>
          <p:nvPr/>
        </p:nvSpPr>
        <p:spPr bwMode="auto">
          <a:xfrm>
            <a:off x="2987675" y="5915025"/>
            <a:ext cx="60118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7</a:t>
            </a:r>
          </a:p>
          <a:p>
            <a:endParaRPr lang="ru-RU" sz="1400" b="1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08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9525" y="2133600"/>
            <a:ext cx="4672013" cy="3167063"/>
          </a:xfrm>
        </p:spPr>
      </p:pic>
      <p:pic>
        <p:nvPicPr>
          <p:cNvPr id="22531" name="Объект 5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2133600"/>
            <a:ext cx="4500562" cy="3167063"/>
          </a:xfrm>
        </p:spPr>
      </p:pic>
      <p:sp>
        <p:nvSpPr>
          <p:cNvPr id="22536" name="TextBox 6"/>
          <p:cNvSpPr txBox="1">
            <a:spLocks noChangeArrowheads="1"/>
          </p:cNvSpPr>
          <p:nvPr/>
        </p:nvSpPr>
        <p:spPr bwMode="auto">
          <a:xfrm>
            <a:off x="2916238" y="5445125"/>
            <a:ext cx="6011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Объединенный архивный фонд № 59 «Участники Великой Отечественной войны», </a:t>
            </a:r>
            <a:r>
              <a:rPr lang="ru-RU" sz="1400" b="1"/>
              <a:t>опись № 5 «Жорник Ирина Яковлевна»,</a:t>
            </a:r>
          </a:p>
          <a:p>
            <a:r>
              <a:rPr lang="ru-RU" sz="1400" b="1"/>
              <a:t>единица хранения № 5,  1976-1988 годы</a:t>
            </a:r>
          </a:p>
          <a:p>
            <a:endParaRPr lang="ru-RU" sz="1400" b="1">
              <a:latin typeface="Century Gothic" pitchFamily="34" charset="0"/>
            </a:endParaRP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2771775" y="981075"/>
            <a:ext cx="5616575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Удостоверения к наградам </a:t>
            </a:r>
          </a:p>
          <a:p>
            <a:pPr algn="ctr"/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79DBF"/>
                </a:solidFill>
                <a:latin typeface="Arial"/>
                <a:cs typeface="Arial"/>
              </a:rPr>
              <a:t> Ирины Яковлевны Жорник</a:t>
            </a:r>
          </a:p>
        </p:txBody>
      </p:sp>
      <p:sp>
        <p:nvSpPr>
          <p:cNvPr id="22539" name="TextBox 6"/>
          <p:cNvSpPr txBox="1">
            <a:spLocks noChangeArrowheads="1"/>
          </p:cNvSpPr>
          <p:nvPr/>
        </p:nvSpPr>
        <p:spPr bwMode="auto">
          <a:xfrm>
            <a:off x="2051050" y="260350"/>
            <a:ext cx="691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entury Gothic" pitchFamily="34" charset="0"/>
              </a:rPr>
              <a:t>ЗА УЧАСТИЕ В БОЕВЫХ ОПЕРАЦИЯ УДОСТОЕНА МНОЖЕСТВА ГОСУДАРСТВЕННЫХ  НАГРАД</a:t>
            </a:r>
            <a:endParaRPr lang="ru-RU" sz="1400" b="1"/>
          </a:p>
          <a:p>
            <a:endParaRPr lang="ru-RU" sz="1400" b="1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254</TotalTime>
  <Words>1161</Words>
  <Application>Microsoft Office PowerPoint</Application>
  <PresentationFormat>Экран (4:3)</PresentationFormat>
  <Paragraphs>176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Savon</vt:lpstr>
      <vt:lpstr>Презентация PowerPoint</vt:lpstr>
      <vt:lpstr>Жорник Ирина Яковлевна  – телеграфистка-радистка-морзистка</vt:lpstr>
      <vt:lpstr>Презентация PowerPoint</vt:lpstr>
      <vt:lpstr>Презентация PowerPoint</vt:lpstr>
      <vt:lpstr>Автобиография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Жорник Ирина Яковлевна.</dc:title>
  <cp:lastModifiedBy>Admin</cp:lastModifiedBy>
  <cp:revision>22</cp:revision>
  <dcterms:modified xsi:type="dcterms:W3CDTF">2015-04-16T06:44:04Z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1207430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D6.2.8</vt:lpwstr>
  </property>
</Properties>
</file>