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64"/>
  </p:notesMasterIdLst>
  <p:sldIdLst>
    <p:sldId id="275" r:id="rId2"/>
    <p:sldId id="296" r:id="rId3"/>
    <p:sldId id="298" r:id="rId4"/>
    <p:sldId id="334" r:id="rId5"/>
    <p:sldId id="333" r:id="rId6"/>
    <p:sldId id="335" r:id="rId7"/>
    <p:sldId id="337" r:id="rId8"/>
    <p:sldId id="323" r:id="rId9"/>
    <p:sldId id="325" r:id="rId10"/>
    <p:sldId id="328" r:id="rId11"/>
    <p:sldId id="338" r:id="rId12"/>
    <p:sldId id="339" r:id="rId13"/>
    <p:sldId id="324" r:id="rId14"/>
    <p:sldId id="340" r:id="rId15"/>
    <p:sldId id="388" r:id="rId16"/>
    <p:sldId id="330" r:id="rId17"/>
    <p:sldId id="329" r:id="rId18"/>
    <p:sldId id="327" r:id="rId19"/>
    <p:sldId id="326" r:id="rId20"/>
    <p:sldId id="390" r:id="rId21"/>
    <p:sldId id="348" r:id="rId22"/>
    <p:sldId id="345" r:id="rId23"/>
    <p:sldId id="343" r:id="rId24"/>
    <p:sldId id="344" r:id="rId25"/>
    <p:sldId id="350" r:id="rId26"/>
    <p:sldId id="351" r:id="rId27"/>
    <p:sldId id="310" r:id="rId28"/>
    <p:sldId id="379" r:id="rId29"/>
    <p:sldId id="321" r:id="rId30"/>
    <p:sldId id="386" r:id="rId31"/>
    <p:sldId id="387" r:id="rId32"/>
    <p:sldId id="354" r:id="rId33"/>
    <p:sldId id="385" r:id="rId34"/>
    <p:sldId id="341" r:id="rId35"/>
    <p:sldId id="349" r:id="rId36"/>
    <p:sldId id="342" r:id="rId37"/>
    <p:sldId id="346" r:id="rId38"/>
    <p:sldId id="315" r:id="rId39"/>
    <p:sldId id="311" r:id="rId40"/>
    <p:sldId id="312" r:id="rId41"/>
    <p:sldId id="384" r:id="rId42"/>
    <p:sldId id="353" r:id="rId43"/>
    <p:sldId id="319" r:id="rId44"/>
    <p:sldId id="318" r:id="rId45"/>
    <p:sldId id="320" r:id="rId46"/>
    <p:sldId id="376" r:id="rId47"/>
    <p:sldId id="378" r:id="rId48"/>
    <p:sldId id="357" r:id="rId49"/>
    <p:sldId id="307" r:id="rId50"/>
    <p:sldId id="362" r:id="rId51"/>
    <p:sldId id="374" r:id="rId52"/>
    <p:sldId id="358" r:id="rId53"/>
    <p:sldId id="370" r:id="rId54"/>
    <p:sldId id="365" r:id="rId55"/>
    <p:sldId id="363" r:id="rId56"/>
    <p:sldId id="364" r:id="rId57"/>
    <p:sldId id="373" r:id="rId58"/>
    <p:sldId id="359" r:id="rId59"/>
    <p:sldId id="297" r:id="rId60"/>
    <p:sldId id="331" r:id="rId61"/>
    <p:sldId id="277" r:id="rId62"/>
    <p:sldId id="274" r:id="rId6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FF6600"/>
    <a:srgbClr val="6600CC"/>
    <a:srgbClr val="B79D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504" autoAdjust="0"/>
  </p:normalViewPr>
  <p:slideViewPr>
    <p:cSldViewPr>
      <p:cViewPr>
        <p:scale>
          <a:sx n="84" d="100"/>
          <a:sy n="84" d="100"/>
        </p:scale>
        <p:origin x="-744" y="-49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770902A4-DFA9-47D3-9FB4-4FC77A0F25EB}" type="datetimeFigureOut">
              <a:rPr lang="ru-RU"/>
              <a:pPr>
                <a:defRPr/>
              </a:pPr>
              <a:t>30.06.2015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61124A2E-1560-4EEB-803F-1B2756711C9B}" type="slidenum">
              <a:rPr lang="ru-RU"/>
              <a:pPr>
                <a:defRPr/>
              </a:pPr>
              <a:t>‹#›</a:t>
            </a:fld>
            <a:endParaRPr lang="ru-RU"/>
          </a:p>
        </p:txBody>
      </p:sp>
    </p:spTree>
    <p:extLst>
      <p:ext uri="{BB962C8B-B14F-4D97-AF65-F5344CB8AC3E}">
        <p14:creationId xmlns:p14="http://schemas.microsoft.com/office/powerpoint/2010/main" val="284175638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4" name="Rectangle 15"/>
          <p:cNvSpPr/>
          <p:nvPr/>
        </p:nvSpPr>
        <p:spPr>
          <a:xfrm>
            <a:off x="0" y="0"/>
            <a:ext cx="9144000" cy="6858000"/>
          </a:xfrm>
          <a:prstGeom prst="rect">
            <a:avLst/>
          </a:prstGeom>
          <a:blipFill dpi="0" rotWithShape="1">
            <a:blip r:embed="rId2" cstate="email">
              <a:alphaModFix amt="45000"/>
              <a:duotone>
                <a:schemeClr val="accent1">
                  <a:shade val="45000"/>
                  <a:satMod val="135000"/>
                </a:schemeClr>
                <a:prstClr val="white"/>
              </a:duotone>
              <a:extLst>
                <a:ext uri="{28A0092B-C50C-407E-A947-70E740481C1C}">
                  <a14:useLocalDpi xmlns:a14="http://schemas.microsoft.com/office/drawing/2010/main"/>
                </a:ext>
              </a:extLst>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9"/>
          <p:cNvSpPr/>
          <p:nvPr/>
        </p:nvSpPr>
        <p:spPr>
          <a:xfrm>
            <a:off x="980902" y="1275025"/>
            <a:ext cx="7182197"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6" name="Rectangle 10"/>
          <p:cNvSpPr/>
          <p:nvPr/>
        </p:nvSpPr>
        <p:spPr>
          <a:xfrm>
            <a:off x="1087438" y="1385888"/>
            <a:ext cx="6969125" cy="4086225"/>
          </a:xfrm>
          <a:prstGeom prst="rect">
            <a:avLst/>
          </a:prstGeom>
          <a:noFill/>
          <a:ln w="6350" cap="sq" cmpd="sng" algn="ctr">
            <a:solidFill>
              <a:schemeClr val="tx1">
                <a:lumMod val="75000"/>
                <a:lumOff val="25000"/>
              </a:schemeClr>
            </a:solidFill>
            <a:prstDash val="solid"/>
            <a:miter lim="800000"/>
          </a:ln>
          <a:effectLst/>
        </p:spPr>
      </p:sp>
      <p:sp>
        <p:nvSpPr>
          <p:cNvPr id="7" name="Rectangle 14"/>
          <p:cNvSpPr/>
          <p:nvPr/>
        </p:nvSpPr>
        <p:spPr>
          <a:xfrm>
            <a:off x="3794125" y="1268413"/>
            <a:ext cx="1555750" cy="63976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8" name="Group 3"/>
          <p:cNvGrpSpPr>
            <a:grpSpLocks/>
          </p:cNvGrpSpPr>
          <p:nvPr/>
        </p:nvGrpSpPr>
        <p:grpSpPr bwMode="auto">
          <a:xfrm>
            <a:off x="3886200" y="1268413"/>
            <a:ext cx="1371600" cy="547687"/>
            <a:chOff x="5318306" y="1386268"/>
            <a:chExt cx="1567331" cy="645295"/>
          </a:xfrm>
        </p:grpSpPr>
        <p:cxnSp>
          <p:nvCxnSpPr>
            <p:cNvPr id="9" name="Straight Connector 16"/>
            <p:cNvCxnSpPr/>
            <p:nvPr/>
          </p:nvCxnSpPr>
          <p:spPr>
            <a:xfrm>
              <a:off x="5318306" y="1386268"/>
              <a:ext cx="0" cy="639684"/>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0" name="Straight Connector 17"/>
            <p:cNvCxnSpPr/>
            <p:nvPr/>
          </p:nvCxnSpPr>
          <p:spPr>
            <a:xfrm>
              <a:off x="6885637" y="1386268"/>
              <a:ext cx="0" cy="639684"/>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1"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71281" y="2091263"/>
            <a:ext cx="6801440" cy="2590800"/>
          </a:xfrm>
        </p:spPr>
        <p:txBody>
          <a:bodyPr>
            <a:noAutofit/>
          </a:bodyPr>
          <a:lstStyle>
            <a:lvl1pPr algn="ctr">
              <a:lnSpc>
                <a:spcPct val="83000"/>
              </a:lnSpc>
              <a:defRPr lang="en-US" sz="6200" b="0" kern="1200" cap="all" spc="-100" baseline="0" dirty="0">
                <a:solidFill>
                  <a:schemeClr val="tx1">
                    <a:lumMod val="85000"/>
                    <a:lumOff val="15000"/>
                  </a:schemeClr>
                </a:solidFill>
                <a:effectLst/>
                <a:latin typeface="+mj-lt"/>
                <a:ea typeface="+mn-ea"/>
                <a:cs typeface="+mn-cs"/>
              </a:defRPr>
            </a:lvl1pPr>
          </a:lstStyle>
          <a:p>
            <a:r>
              <a:rPr lang="ru-RU" smtClean="0"/>
              <a:t>Образец заголовка</a:t>
            </a:r>
            <a:endParaRPr lang="en-US" dirty="0"/>
          </a:p>
        </p:txBody>
      </p:sp>
      <p:sp>
        <p:nvSpPr>
          <p:cNvPr id="3" name="Subtitle 2"/>
          <p:cNvSpPr>
            <a:spLocks noGrp="1"/>
          </p:cNvSpPr>
          <p:nvPr>
            <p:ph type="subTitle" idx="1"/>
          </p:nvPr>
        </p:nvSpPr>
        <p:spPr>
          <a:xfrm>
            <a:off x="1171575" y="4682062"/>
            <a:ext cx="6803136" cy="502920"/>
          </a:xfrm>
        </p:spPr>
        <p:txBody>
          <a:bodyPr>
            <a:normAutofit/>
          </a:bodyPr>
          <a:lstStyle>
            <a:lvl1pPr marL="0" indent="0" algn="ctr">
              <a:spcBef>
                <a:spcPts val="0"/>
              </a:spcBef>
              <a:buNone/>
              <a:defRPr sz="1400" spc="80" baseline="0">
                <a:solidFill>
                  <a:schemeClr val="tx1"/>
                </a:solidFill>
              </a:defRPr>
            </a:lvl1pPr>
            <a:lvl2pPr marL="457200" indent="0" algn="ctr">
              <a:buNone/>
              <a:defRPr sz="1400"/>
            </a:lvl2pPr>
            <a:lvl3pPr marL="914400" indent="0" algn="ctr">
              <a:buNone/>
              <a:defRPr sz="1400"/>
            </a:lvl3pPr>
            <a:lvl4pPr marL="1371600" indent="0" algn="ctr">
              <a:buNone/>
              <a:defRPr sz="1400"/>
            </a:lvl4pPr>
            <a:lvl5pPr marL="1828800" indent="0" algn="ctr">
              <a:buNone/>
              <a:defRPr sz="1400"/>
            </a:lvl5pPr>
            <a:lvl6pPr marL="2286000" indent="0" algn="ctr">
              <a:buNone/>
              <a:defRPr sz="1400"/>
            </a:lvl6pPr>
            <a:lvl7pPr marL="2743200" indent="0" algn="ctr">
              <a:buNone/>
              <a:defRPr sz="1400"/>
            </a:lvl7pPr>
            <a:lvl8pPr marL="3200400" indent="0" algn="ctr">
              <a:buNone/>
              <a:defRPr sz="1400"/>
            </a:lvl8pPr>
            <a:lvl9pPr marL="3657600" indent="0" algn="ctr">
              <a:buNone/>
              <a:defRPr sz="1400"/>
            </a:lvl9pPr>
          </a:lstStyle>
          <a:p>
            <a:r>
              <a:rPr lang="ru-RU" smtClean="0"/>
              <a:t>Образец подзаголовка</a:t>
            </a:r>
            <a:endParaRPr lang="en-US" dirty="0"/>
          </a:p>
        </p:txBody>
      </p:sp>
      <p:sp>
        <p:nvSpPr>
          <p:cNvPr id="12" name="Date Placeholder 19"/>
          <p:cNvSpPr>
            <a:spLocks noGrp="1"/>
          </p:cNvSpPr>
          <p:nvPr>
            <p:ph type="dt" sz="half" idx="10"/>
          </p:nvPr>
        </p:nvSpPr>
        <p:spPr>
          <a:xfrm>
            <a:off x="3932238" y="1327150"/>
            <a:ext cx="1279525" cy="457200"/>
          </a:xfrm>
        </p:spPr>
        <p:txBody>
          <a:bodyPr/>
          <a:lstStyle>
            <a:lvl1pPr algn="ctr">
              <a:defRPr sz="1100" spc="0" baseline="0" smtClean="0">
                <a:solidFill>
                  <a:schemeClr val="tx1"/>
                </a:solidFill>
                <a:latin typeface="+mn-lt"/>
              </a:defRPr>
            </a:lvl1pPr>
          </a:lstStyle>
          <a:p>
            <a:pPr>
              <a:defRPr/>
            </a:pPr>
            <a:fld id="{C4B68265-9625-49EE-BA2A-18CBBE210432}" type="datetimeFigureOut">
              <a:rPr lang="ru-RU"/>
              <a:pPr>
                <a:defRPr/>
              </a:pPr>
              <a:t>30.06.2015</a:t>
            </a:fld>
            <a:endParaRPr lang="ru-RU"/>
          </a:p>
        </p:txBody>
      </p:sp>
      <p:sp>
        <p:nvSpPr>
          <p:cNvPr id="13" name="Footer Placeholder 20"/>
          <p:cNvSpPr>
            <a:spLocks noGrp="1"/>
          </p:cNvSpPr>
          <p:nvPr>
            <p:ph type="ftr" sz="quarter" idx="11"/>
          </p:nvPr>
        </p:nvSpPr>
        <p:spPr>
          <a:xfrm>
            <a:off x="1104900" y="5211763"/>
            <a:ext cx="4429125" cy="228600"/>
          </a:xfrm>
        </p:spPr>
        <p:txBody>
          <a:bodyPr/>
          <a:lstStyle>
            <a:lvl1pPr algn="l">
              <a:defRPr sz="900">
                <a:solidFill>
                  <a:schemeClr val="tx1">
                    <a:lumMod val="75000"/>
                    <a:lumOff val="25000"/>
                  </a:schemeClr>
                </a:solidFill>
              </a:defRPr>
            </a:lvl1pPr>
          </a:lstStyle>
          <a:p>
            <a:pPr>
              <a:defRPr/>
            </a:pPr>
            <a:endParaRPr lang="ru-RU"/>
          </a:p>
        </p:txBody>
      </p:sp>
      <p:sp>
        <p:nvSpPr>
          <p:cNvPr id="14" name="Slide Number Placeholder 21"/>
          <p:cNvSpPr>
            <a:spLocks noGrp="1"/>
          </p:cNvSpPr>
          <p:nvPr>
            <p:ph type="sldNum" sz="quarter" idx="12"/>
          </p:nvPr>
        </p:nvSpPr>
        <p:spPr>
          <a:xfrm>
            <a:off x="6454775" y="5211763"/>
            <a:ext cx="1584325" cy="228600"/>
          </a:xfrm>
        </p:spPr>
        <p:txBody>
          <a:bodyPr/>
          <a:lstStyle>
            <a:lvl1pPr>
              <a:defRPr smtClean="0">
                <a:solidFill>
                  <a:schemeClr val="tx1">
                    <a:lumMod val="75000"/>
                    <a:lumOff val="25000"/>
                  </a:schemeClr>
                </a:solidFill>
              </a:defRPr>
            </a:lvl1pPr>
          </a:lstStyle>
          <a:p>
            <a:pPr>
              <a:defRPr/>
            </a:pPr>
            <a:fld id="{317689B0-F596-4096-9F0C-A05360CB8664}"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CF011F97-7311-485B-B209-1179B938AAED}" type="datetimeFigureOut">
              <a:rPr lang="ru-RU"/>
              <a:pPr>
                <a:defRPr/>
              </a:pPr>
              <a:t>30.06.2015</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A44AE21F-4E69-4FA8-925E-0FB27AB7F4F0}"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762000"/>
            <a:ext cx="1771650" cy="52578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762000"/>
            <a:ext cx="6057900" cy="52578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FEB35248-4C3D-44BB-9E06-A6B589046FAB}" type="datetimeFigureOut">
              <a:rPr lang="ru-RU"/>
              <a:pPr>
                <a:defRPr/>
              </a:pPr>
              <a:t>30.06.2015</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4E59C03D-7AF6-4639-AB1E-38BAE1922AB6}"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86EA2890-C063-4732-AF03-5C92A69D775A}" type="datetimeFigureOut">
              <a:rPr lang="ru-RU"/>
              <a:pPr>
                <a:defRPr/>
              </a:pPr>
              <a:t>30.06.2015</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411BD0FF-E66E-4063-B8FE-9FC342425B25}"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4" name="Rectangle 21"/>
          <p:cNvSpPr/>
          <p:nvPr/>
        </p:nvSpPr>
        <p:spPr>
          <a:xfrm>
            <a:off x="0" y="0"/>
            <a:ext cx="9144000" cy="6858000"/>
          </a:xfrm>
          <a:prstGeom prst="rect">
            <a:avLst/>
          </a:prstGeom>
          <a:blipFill dpi="0" rotWithShape="1">
            <a:blip r:embed="rId2" cstate="email">
              <a:alphaModFix amt="45000"/>
              <a:duotone>
                <a:schemeClr val="accent2">
                  <a:shade val="45000"/>
                  <a:satMod val="135000"/>
                </a:schemeClr>
                <a:prstClr val="white"/>
              </a:duotone>
              <a:extLst>
                <a:ext uri="{28A0092B-C50C-407E-A947-70E740481C1C}">
                  <a14:useLocalDpi xmlns:a14="http://schemas.microsoft.com/office/drawing/2010/main"/>
                </a:ext>
              </a:extLst>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22"/>
          <p:cNvSpPr/>
          <p:nvPr/>
        </p:nvSpPr>
        <p:spPr>
          <a:xfrm>
            <a:off x="980902" y="1275025"/>
            <a:ext cx="7182197"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6" name="Rectangle 23"/>
          <p:cNvSpPr/>
          <p:nvPr/>
        </p:nvSpPr>
        <p:spPr>
          <a:xfrm>
            <a:off x="1087438" y="1385888"/>
            <a:ext cx="6969125" cy="4086225"/>
          </a:xfrm>
          <a:prstGeom prst="rect">
            <a:avLst/>
          </a:prstGeom>
          <a:noFill/>
          <a:ln w="6350" cap="sq" cmpd="sng" algn="ctr">
            <a:solidFill>
              <a:schemeClr val="tx1">
                <a:lumMod val="75000"/>
                <a:lumOff val="25000"/>
              </a:schemeClr>
            </a:solidFill>
            <a:prstDash val="solid"/>
            <a:miter lim="800000"/>
          </a:ln>
          <a:effectLst/>
        </p:spPr>
      </p:sp>
      <p:sp>
        <p:nvSpPr>
          <p:cNvPr id="7" name="Rectangle 29"/>
          <p:cNvSpPr/>
          <p:nvPr/>
        </p:nvSpPr>
        <p:spPr>
          <a:xfrm>
            <a:off x="3794125" y="1268413"/>
            <a:ext cx="1555750" cy="63976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8" name="Group 30"/>
          <p:cNvGrpSpPr>
            <a:grpSpLocks/>
          </p:cNvGrpSpPr>
          <p:nvPr/>
        </p:nvGrpSpPr>
        <p:grpSpPr bwMode="auto">
          <a:xfrm>
            <a:off x="3886200" y="1268413"/>
            <a:ext cx="1371600" cy="547687"/>
            <a:chOff x="5318306" y="1386268"/>
            <a:chExt cx="1567331" cy="645295"/>
          </a:xfrm>
        </p:grpSpPr>
        <p:cxnSp>
          <p:nvCxnSpPr>
            <p:cNvPr id="9" name="Straight Connector 31"/>
            <p:cNvCxnSpPr/>
            <p:nvPr/>
          </p:nvCxnSpPr>
          <p:spPr>
            <a:xfrm>
              <a:off x="5318306" y="1386268"/>
              <a:ext cx="0" cy="639684"/>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0" name="Straight Connector 32"/>
            <p:cNvCxnSpPr/>
            <p:nvPr/>
          </p:nvCxnSpPr>
          <p:spPr>
            <a:xfrm>
              <a:off x="6885637" y="1386268"/>
              <a:ext cx="0" cy="639684"/>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1"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172717" y="2094309"/>
            <a:ext cx="6803136" cy="2587752"/>
          </a:xfrm>
        </p:spPr>
        <p:txBody>
          <a:bodyPr>
            <a:noAutofit/>
          </a:bodyPr>
          <a:lstStyle>
            <a:lvl1pPr algn="ctr">
              <a:lnSpc>
                <a:spcPct val="83000"/>
              </a:lnSpc>
              <a:defRPr lang="en-US" sz="6200" kern="1200" cap="all" spc="-100" baseline="0" dirty="0">
                <a:solidFill>
                  <a:schemeClr val="tx1">
                    <a:lumMod val="85000"/>
                    <a:lumOff val="15000"/>
                  </a:schemeClr>
                </a:solidFill>
                <a:effectLst/>
                <a:latin typeface="+mj-lt"/>
                <a:ea typeface="+mn-ea"/>
                <a:cs typeface="+mn-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1172718" y="4682062"/>
            <a:ext cx="6803136" cy="502920"/>
          </a:xfrm>
        </p:spPr>
        <p:txBody>
          <a:bodyPr>
            <a:normAutofit/>
          </a:bodyPr>
          <a:lstStyle>
            <a:lvl1pPr marL="0" indent="0" algn="ctr">
              <a:buNone/>
              <a:defRPr sz="1400">
                <a:solidFill>
                  <a:schemeClr val="tx1"/>
                </a:solidFill>
                <a:effectLst/>
              </a:defRPr>
            </a:lvl1pPr>
            <a:lvl2pPr marL="457200" indent="0">
              <a:buNone/>
              <a:defRPr sz="1400">
                <a:solidFill>
                  <a:schemeClr val="tx1">
                    <a:tint val="75000"/>
                  </a:schemeClr>
                </a:solidFill>
              </a:defRPr>
            </a:lvl2pPr>
            <a:lvl3pPr marL="914400" indent="0">
              <a:buNone/>
              <a:defRPr sz="14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2" name="Date Placeholder 3"/>
          <p:cNvSpPr>
            <a:spLocks noGrp="1"/>
          </p:cNvSpPr>
          <p:nvPr>
            <p:ph type="dt" sz="half" idx="10"/>
          </p:nvPr>
        </p:nvSpPr>
        <p:spPr>
          <a:xfrm>
            <a:off x="3932238" y="1325563"/>
            <a:ext cx="1279525" cy="457200"/>
          </a:xfrm>
        </p:spPr>
        <p:txBody>
          <a:bodyPr/>
          <a:lstStyle>
            <a:lvl1pPr algn="ctr">
              <a:defRPr lang="en-US" sz="1100" kern="1200" spc="0" baseline="0" smtClean="0">
                <a:solidFill>
                  <a:schemeClr val="tx1"/>
                </a:solidFill>
                <a:latin typeface="+mn-lt"/>
                <a:ea typeface="+mn-ea"/>
                <a:cs typeface="+mn-cs"/>
              </a:defRPr>
            </a:lvl1pPr>
          </a:lstStyle>
          <a:p>
            <a:pPr>
              <a:defRPr/>
            </a:pPr>
            <a:fld id="{33B30811-7507-471A-87DA-6894E1416DC4}" type="datetimeFigureOut">
              <a:rPr lang="ru-RU"/>
              <a:pPr>
                <a:defRPr/>
              </a:pPr>
              <a:t>30.06.2015</a:t>
            </a:fld>
            <a:endParaRPr lang="ru-RU"/>
          </a:p>
        </p:txBody>
      </p:sp>
      <p:sp>
        <p:nvSpPr>
          <p:cNvPr id="13" name="Footer Placeholder 4"/>
          <p:cNvSpPr>
            <a:spLocks noGrp="1"/>
          </p:cNvSpPr>
          <p:nvPr>
            <p:ph type="ftr" sz="quarter" idx="11"/>
          </p:nvPr>
        </p:nvSpPr>
        <p:spPr>
          <a:xfrm>
            <a:off x="1104900" y="5211763"/>
            <a:ext cx="4430713" cy="228600"/>
          </a:xfrm>
        </p:spPr>
        <p:txBody>
          <a:bodyPr/>
          <a:lstStyle>
            <a:lvl1pPr algn="l">
              <a:defRPr/>
            </a:lvl1pPr>
          </a:lstStyle>
          <a:p>
            <a:pPr>
              <a:defRPr/>
            </a:pPr>
            <a:endParaRPr lang="ru-RU"/>
          </a:p>
        </p:txBody>
      </p:sp>
      <p:sp>
        <p:nvSpPr>
          <p:cNvPr id="14" name="Slide Number Placeholder 5"/>
          <p:cNvSpPr>
            <a:spLocks noGrp="1"/>
          </p:cNvSpPr>
          <p:nvPr>
            <p:ph type="sldNum" sz="quarter" idx="12"/>
          </p:nvPr>
        </p:nvSpPr>
        <p:spPr>
          <a:xfrm>
            <a:off x="6453188" y="5211763"/>
            <a:ext cx="1584325" cy="228600"/>
          </a:xfrm>
        </p:spPr>
        <p:txBody>
          <a:bodyPr/>
          <a:lstStyle>
            <a:lvl1pPr>
              <a:defRPr/>
            </a:lvl1pPr>
          </a:lstStyle>
          <a:p>
            <a:pPr>
              <a:defRPr/>
            </a:pPr>
            <a:fld id="{2EFE6A10-C6B6-4EFB-BD20-AA5BC7CA76F9}"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731520" y="2103120"/>
            <a:ext cx="3657600" cy="393192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754880" y="2103120"/>
            <a:ext cx="3657600" cy="393192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fld id="{3C507E86-FFFB-4BA7-AC6B-D55E15BFED38}" type="datetimeFigureOut">
              <a:rPr lang="ru-RU"/>
              <a:pPr>
                <a:defRPr/>
              </a:pPr>
              <a:t>30.06.2015</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32D6480B-0C6C-4066-AE42-EDB77B42B2A9}"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731520" y="2074334"/>
            <a:ext cx="365760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731520" y="2755898"/>
            <a:ext cx="365760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754880" y="2074334"/>
            <a:ext cx="365760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754880" y="2756581"/>
            <a:ext cx="365760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lvl1pPr>
              <a:defRPr/>
            </a:lvl1pPr>
          </a:lstStyle>
          <a:p>
            <a:pPr>
              <a:defRPr/>
            </a:pPr>
            <a:fld id="{04F32953-F826-4EE5-8CDD-8B8928847BCE}" type="datetimeFigureOut">
              <a:rPr lang="ru-RU"/>
              <a:pPr>
                <a:defRPr/>
              </a:pPr>
              <a:t>30.06.2015</a:t>
            </a:fld>
            <a:endParaRPr lang="ru-RU"/>
          </a:p>
        </p:txBody>
      </p:sp>
      <p:sp>
        <p:nvSpPr>
          <p:cNvPr id="8" name="Footer Placeholder 4"/>
          <p:cNvSpPr>
            <a:spLocks noGrp="1"/>
          </p:cNvSpPr>
          <p:nvPr>
            <p:ph type="ftr" sz="quarter" idx="11"/>
          </p:nvPr>
        </p:nvSpPr>
        <p:spPr/>
        <p:txBody>
          <a:bodyPr/>
          <a:lstStyle>
            <a:lvl1pPr>
              <a:defRPr/>
            </a:lvl1pPr>
          </a:lstStyle>
          <a:p>
            <a:pPr>
              <a:defRPr/>
            </a:pPr>
            <a:endParaRPr lang="ru-RU"/>
          </a:p>
        </p:txBody>
      </p:sp>
      <p:sp>
        <p:nvSpPr>
          <p:cNvPr id="9" name="Slide Number Placeholder 5"/>
          <p:cNvSpPr>
            <a:spLocks noGrp="1"/>
          </p:cNvSpPr>
          <p:nvPr>
            <p:ph type="sldNum" sz="quarter" idx="12"/>
          </p:nvPr>
        </p:nvSpPr>
        <p:spPr/>
        <p:txBody>
          <a:bodyPr/>
          <a:lstStyle>
            <a:lvl1pPr>
              <a:defRPr/>
            </a:lvl1pPr>
          </a:lstStyle>
          <a:p>
            <a:pPr>
              <a:defRPr/>
            </a:pPr>
            <a:fld id="{7E8ED75C-9B80-4F5A-8894-CBCB5B2E93CE}"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pPr>
              <a:defRPr/>
            </a:pPr>
            <a:fld id="{0E546A4F-0476-4F5D-87B2-77C1AC5621DD}" type="datetimeFigureOut">
              <a:rPr lang="ru-RU"/>
              <a:pPr>
                <a:defRPr/>
              </a:pPr>
              <a:t>30.06.2015</a:t>
            </a:fld>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8C784195-86A6-41F1-8D6C-3346A676168F}"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2E044C2-B203-4DBD-92A6-859A762A1017}" type="datetimeFigureOut">
              <a:rPr lang="ru-RU"/>
              <a:pPr>
                <a:defRPr/>
              </a:pPr>
              <a:t>30.06.2015</a:t>
            </a:fld>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5606DFC6-90DB-482B-8B81-B682520E93F9}"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Rectangle 15"/>
          <p:cNvSpPr/>
          <p:nvPr/>
        </p:nvSpPr>
        <p:spPr>
          <a:xfrm>
            <a:off x="184150" y="173038"/>
            <a:ext cx="6399213" cy="651192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14"/>
          <p:cNvSpPr/>
          <p:nvPr/>
        </p:nvSpPr>
        <p:spPr>
          <a:xfrm>
            <a:off x="6765925" y="173038"/>
            <a:ext cx="2193925" cy="65119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Rectangle 11"/>
          <p:cNvSpPr/>
          <p:nvPr/>
        </p:nvSpPr>
        <p:spPr>
          <a:xfrm>
            <a:off x="6867525" y="274638"/>
            <a:ext cx="1989138" cy="6308725"/>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972300" y="607392"/>
            <a:ext cx="1823085" cy="1645920"/>
          </a:xfrm>
        </p:spPr>
        <p:txBody>
          <a:bodyPr anchor="b">
            <a:normAutofit/>
          </a:bodyPr>
          <a:lstStyle>
            <a:lvl1pPr algn="l" defTabSz="914400" rtl="0" eaLnBrk="1" latinLnBrk="0" hangingPunct="1">
              <a:lnSpc>
                <a:spcPct val="90000"/>
              </a:lnSpc>
              <a:spcBef>
                <a:spcPct val="0"/>
              </a:spcBef>
              <a:buNone/>
              <a:defRPr lang="en-US" sz="2400" b="0" kern="1200" cap="none" spc="0" baseline="0" dirty="0">
                <a:solidFill>
                  <a:srgbClr val="FFFFFF"/>
                </a:solidFill>
                <a:effectLst/>
                <a:latin typeface="+mj-lt"/>
                <a:ea typeface="+mn-ea"/>
                <a:cs typeface="+mn-cs"/>
              </a:defRPr>
            </a:lvl1pPr>
          </a:lstStyle>
          <a:p>
            <a:r>
              <a:rPr lang="ru-RU" smtClean="0"/>
              <a:t>Образец заголовка</a:t>
            </a:r>
            <a:endParaRPr lang="en-US" dirty="0"/>
          </a:p>
        </p:txBody>
      </p:sp>
      <p:sp>
        <p:nvSpPr>
          <p:cNvPr id="3" name="Content Placeholder 2"/>
          <p:cNvSpPr>
            <a:spLocks noGrp="1"/>
          </p:cNvSpPr>
          <p:nvPr>
            <p:ph idx="1"/>
          </p:nvPr>
        </p:nvSpPr>
        <p:spPr>
          <a:xfrm>
            <a:off x="668976" y="907143"/>
            <a:ext cx="5428856" cy="5043714"/>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972300" y="2286000"/>
            <a:ext cx="1823085" cy="3505200"/>
          </a:xfrm>
        </p:spPr>
        <p:txBody>
          <a:bodyPr>
            <a:normAutofit/>
          </a:bodyPr>
          <a:lstStyle>
            <a:lvl1pPr marL="0" indent="0">
              <a:lnSpc>
                <a:spcPct val="110000"/>
              </a:lnSpc>
              <a:spcBef>
                <a:spcPts val="800"/>
              </a:spcBef>
              <a:buNone/>
              <a:defRPr sz="13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8" name="Date Placeholder 7"/>
          <p:cNvSpPr>
            <a:spLocks noGrp="1"/>
          </p:cNvSpPr>
          <p:nvPr>
            <p:ph type="dt" sz="half" idx="10"/>
          </p:nvPr>
        </p:nvSpPr>
        <p:spPr/>
        <p:txBody>
          <a:bodyPr/>
          <a:lstStyle>
            <a:lvl1pPr>
              <a:defRPr/>
            </a:lvl1pPr>
          </a:lstStyle>
          <a:p>
            <a:pPr>
              <a:defRPr/>
            </a:pPr>
            <a:fld id="{B4FB8058-B55A-465E-889B-CC29FC4FA627}" type="datetimeFigureOut">
              <a:rPr lang="ru-RU"/>
              <a:pPr>
                <a:defRPr/>
              </a:pPr>
              <a:t>30.06.2015</a:t>
            </a:fld>
            <a:endParaRPr lang="ru-RU"/>
          </a:p>
        </p:txBody>
      </p:sp>
      <p:sp>
        <p:nvSpPr>
          <p:cNvPr id="9" name="Footer Placeholder 8"/>
          <p:cNvSpPr>
            <a:spLocks noGrp="1"/>
          </p:cNvSpPr>
          <p:nvPr>
            <p:ph type="ftr" sz="quarter" idx="11"/>
          </p:nvPr>
        </p:nvSpPr>
        <p:spPr/>
        <p:txBody>
          <a:bodyPr/>
          <a:lstStyle>
            <a:lvl1pPr algn="r">
              <a:defRPr/>
            </a:lvl1pPr>
          </a:lstStyle>
          <a:p>
            <a:pPr>
              <a:defRPr/>
            </a:pPr>
            <a:endParaRPr lang="ru-RU"/>
          </a:p>
        </p:txBody>
      </p:sp>
      <p:sp>
        <p:nvSpPr>
          <p:cNvPr id="10" name="Slide Number Placeholder 10"/>
          <p:cNvSpPr>
            <a:spLocks noGrp="1"/>
          </p:cNvSpPr>
          <p:nvPr>
            <p:ph type="sldNum" sz="quarter" idx="12"/>
          </p:nvPr>
        </p:nvSpPr>
        <p:spPr>
          <a:xfrm>
            <a:off x="7794625" y="6310313"/>
            <a:ext cx="1098550" cy="274637"/>
          </a:xfrm>
        </p:spPr>
        <p:txBody>
          <a:bodyPr/>
          <a:lstStyle>
            <a:lvl1pPr>
              <a:defRPr smtClean="0">
                <a:solidFill>
                  <a:srgbClr val="FFFFFF"/>
                </a:solidFill>
              </a:defRPr>
            </a:lvl1pPr>
          </a:lstStyle>
          <a:p>
            <a:pPr>
              <a:defRPr/>
            </a:pPr>
            <a:fld id="{B6DFF9C1-8247-48B0-89B2-0F16E3F3A6CF}"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Rectangle 13"/>
          <p:cNvSpPr/>
          <p:nvPr/>
        </p:nvSpPr>
        <p:spPr>
          <a:xfrm>
            <a:off x="6765925" y="173038"/>
            <a:ext cx="2193925" cy="65119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10"/>
          <p:cNvSpPr/>
          <p:nvPr/>
        </p:nvSpPr>
        <p:spPr>
          <a:xfrm>
            <a:off x="6867525" y="274638"/>
            <a:ext cx="1989138" cy="6308725"/>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972300" y="603504"/>
            <a:ext cx="1824228" cy="1645920"/>
          </a:xfrm>
        </p:spPr>
        <p:txBody>
          <a:bodyPr anchor="b">
            <a:noAutofit/>
          </a:bodyPr>
          <a:lstStyle>
            <a:lvl1pPr algn="l">
              <a:defRPr sz="2400" b="0">
                <a:solidFill>
                  <a:srgbClr val="FFFFFF"/>
                </a:solidFill>
                <a:latin typeface="+mj-lt"/>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71449" y="173736"/>
            <a:ext cx="6398514" cy="6510528"/>
          </a:xfrm>
          <a:solidFill>
            <a:schemeClr val="accent1">
              <a:lumMod val="60000"/>
              <a:lumOff val="40000"/>
            </a:schemeClr>
          </a:solidFill>
          <a:ln>
            <a:no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6972300" y="2286000"/>
            <a:ext cx="1824228" cy="3502152"/>
          </a:xfrm>
        </p:spPr>
        <p:txBody>
          <a:bodyPr>
            <a:normAutofit/>
          </a:bodyPr>
          <a:lstStyle>
            <a:lvl1pPr marL="0" indent="0" algn="l">
              <a:lnSpc>
                <a:spcPct val="110000"/>
              </a:lnSpc>
              <a:spcBef>
                <a:spcPts val="800"/>
              </a:spcBef>
              <a:buNone/>
              <a:defRPr sz="13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lvl1pPr>
              <a:defRPr smtClean="0">
                <a:solidFill>
                  <a:srgbClr val="FFFFFF"/>
                </a:solidFill>
                <a:effectLst>
                  <a:outerShdw blurRad="12700" dist="6350" dir="2700000" algn="tl" rotWithShape="0">
                    <a:prstClr val="black">
                      <a:alpha val="40000"/>
                    </a:prstClr>
                  </a:outerShdw>
                </a:effectLst>
              </a:defRPr>
            </a:lvl1pPr>
          </a:lstStyle>
          <a:p>
            <a:pPr>
              <a:defRPr/>
            </a:pPr>
            <a:fld id="{AC8B2160-8AAB-4AC7-9F69-263D32218C51}" type="datetimeFigureOut">
              <a:rPr lang="ru-RU"/>
              <a:pPr>
                <a:defRPr/>
              </a:pPr>
              <a:t>30.06.2015</a:t>
            </a:fld>
            <a:endParaRPr lang="ru-RU"/>
          </a:p>
        </p:txBody>
      </p:sp>
      <p:sp>
        <p:nvSpPr>
          <p:cNvPr id="8" name="Footer Placeholder 5"/>
          <p:cNvSpPr>
            <a:spLocks noGrp="1"/>
          </p:cNvSpPr>
          <p:nvPr>
            <p:ph type="ftr" sz="quarter" idx="11"/>
          </p:nvPr>
        </p:nvSpPr>
        <p:spPr/>
        <p:txBody>
          <a:bodyPr/>
          <a:lstStyle>
            <a:lvl1pPr marL="0" algn="r" defTabSz="914400" rtl="0" eaLnBrk="1" latinLnBrk="0" hangingPunct="1">
              <a:defRPr lang="en-US" sz="900" kern="1200">
                <a:solidFill>
                  <a:srgbClr val="FFFFFF"/>
                </a:solidFill>
                <a:effectLst>
                  <a:outerShdw blurRad="12700" dist="6350" dir="2700000" algn="tl" rotWithShape="0">
                    <a:prstClr val="black">
                      <a:alpha val="40000"/>
                    </a:prstClr>
                  </a:outerShdw>
                </a:effectLst>
                <a:latin typeface="+mn-lt"/>
                <a:ea typeface="+mn-ea"/>
                <a:cs typeface="+mn-cs"/>
              </a:defRPr>
            </a:lvl1pPr>
          </a:lstStyle>
          <a:p>
            <a:pPr>
              <a:defRPr/>
            </a:pPr>
            <a:endParaRPr lang="ru-RU"/>
          </a:p>
        </p:txBody>
      </p:sp>
      <p:sp>
        <p:nvSpPr>
          <p:cNvPr id="9" name="Slide Number Placeholder 6"/>
          <p:cNvSpPr>
            <a:spLocks noGrp="1"/>
          </p:cNvSpPr>
          <p:nvPr>
            <p:ph type="sldNum" sz="quarter" idx="12"/>
          </p:nvPr>
        </p:nvSpPr>
        <p:spPr>
          <a:xfrm>
            <a:off x="7797800" y="6308725"/>
            <a:ext cx="1096963" cy="274638"/>
          </a:xfrm>
        </p:spPr>
        <p:txBody>
          <a:bodyPr/>
          <a:lstStyle>
            <a:lvl1pPr>
              <a:defRPr smtClean="0">
                <a:solidFill>
                  <a:srgbClr val="FFFFFF"/>
                </a:solidFill>
              </a:defRPr>
            </a:lvl1pPr>
          </a:lstStyle>
          <a:p>
            <a:pPr>
              <a:defRPr/>
            </a:pPr>
            <a:fld id="{4F7CCDF4-E44B-422C-9C30-BB7F2696BD63}"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176022" y="173736"/>
            <a:ext cx="8791956" cy="6510528"/>
          </a:xfrm>
          <a:prstGeom prst="rect">
            <a:avLst/>
          </a:prstGeom>
          <a:solidFill>
            <a:schemeClr val="bg2"/>
          </a:solidFill>
          <a:ln w="6350" cap="flat" cmpd="sng" algn="ctr">
            <a:noFill/>
            <a:prstDash val="solid"/>
          </a:ln>
          <a:effectLst>
            <a:softEdge rad="0"/>
          </a:effectLst>
        </p:spPr>
      </p:sp>
      <p:sp>
        <p:nvSpPr>
          <p:cNvPr id="1029" name="Title Placeholder 1"/>
          <p:cNvSpPr>
            <a:spLocks noGrp="1"/>
          </p:cNvSpPr>
          <p:nvPr>
            <p:ph type="title"/>
          </p:nvPr>
        </p:nvSpPr>
        <p:spPr bwMode="auto">
          <a:xfrm>
            <a:off x="731838" y="642938"/>
            <a:ext cx="7680325" cy="1371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30" name="Text Placeholder 2"/>
          <p:cNvSpPr>
            <a:spLocks noGrp="1"/>
          </p:cNvSpPr>
          <p:nvPr>
            <p:ph type="body" idx="1"/>
          </p:nvPr>
        </p:nvSpPr>
        <p:spPr bwMode="auto">
          <a:xfrm>
            <a:off x="731838" y="2103438"/>
            <a:ext cx="7680325" cy="39322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234950" y="6308725"/>
            <a:ext cx="2057400" cy="274638"/>
          </a:xfrm>
          <a:prstGeom prst="rect">
            <a:avLst/>
          </a:prstGeom>
        </p:spPr>
        <p:txBody>
          <a:bodyPr vert="horz" lIns="91440" tIns="45720" rIns="91440" bIns="45720" rtlCol="0" anchor="b"/>
          <a:lstStyle>
            <a:lvl1pPr algn="l" fontAlgn="auto">
              <a:spcBef>
                <a:spcPts val="0"/>
              </a:spcBef>
              <a:spcAft>
                <a:spcPts val="0"/>
              </a:spcAft>
              <a:defRPr sz="900" smtClean="0">
                <a:solidFill>
                  <a:schemeClr val="tx1">
                    <a:lumMod val="75000"/>
                    <a:lumOff val="25000"/>
                  </a:schemeClr>
                </a:solidFill>
                <a:latin typeface="+mn-lt"/>
              </a:defRPr>
            </a:lvl1pPr>
          </a:lstStyle>
          <a:p>
            <a:pPr>
              <a:defRPr/>
            </a:pPr>
            <a:fld id="{92CE6BD2-6C88-4265-8C31-12FEDC94940E}" type="datetimeFigureOut">
              <a:rPr lang="ru-RU"/>
              <a:pPr>
                <a:defRPr/>
              </a:pPr>
              <a:t>30.06.2015</a:t>
            </a:fld>
            <a:endParaRPr lang="ru-RU"/>
          </a:p>
        </p:txBody>
      </p:sp>
      <p:sp>
        <p:nvSpPr>
          <p:cNvPr id="5" name="Footer Placeholder 4"/>
          <p:cNvSpPr>
            <a:spLocks noGrp="1"/>
          </p:cNvSpPr>
          <p:nvPr>
            <p:ph type="ftr" sz="quarter" idx="3"/>
          </p:nvPr>
        </p:nvSpPr>
        <p:spPr>
          <a:xfrm>
            <a:off x="2597150" y="6308725"/>
            <a:ext cx="3949700" cy="274638"/>
          </a:xfrm>
          <a:prstGeom prst="rect">
            <a:avLst/>
          </a:prstGeom>
        </p:spPr>
        <p:txBody>
          <a:bodyPr vert="horz" lIns="91440" tIns="45720" rIns="91440" bIns="45720" rtlCol="0" anchor="b"/>
          <a:lstStyle>
            <a:lvl1pPr algn="ctr" fontAlgn="auto">
              <a:spcBef>
                <a:spcPts val="0"/>
              </a:spcBef>
              <a:spcAft>
                <a:spcPts val="0"/>
              </a:spcAft>
              <a:defRPr sz="900">
                <a:solidFill>
                  <a:schemeClr val="tx1">
                    <a:lumMod val="75000"/>
                    <a:lumOff val="25000"/>
                  </a:schemeClr>
                </a:solidFill>
                <a:latin typeface="+mn-lt"/>
              </a:defRPr>
            </a:lvl1pPr>
          </a:lstStyle>
          <a:p>
            <a:pPr>
              <a:defRPr/>
            </a:pPr>
            <a:endParaRPr lang="ru-RU"/>
          </a:p>
        </p:txBody>
      </p:sp>
      <p:sp>
        <p:nvSpPr>
          <p:cNvPr id="6" name="Slide Number Placeholder 5"/>
          <p:cNvSpPr>
            <a:spLocks noGrp="1"/>
          </p:cNvSpPr>
          <p:nvPr>
            <p:ph type="sldNum" sz="quarter" idx="4"/>
          </p:nvPr>
        </p:nvSpPr>
        <p:spPr>
          <a:xfrm>
            <a:off x="7823200" y="6308725"/>
            <a:ext cx="1096963" cy="274638"/>
          </a:xfrm>
          <a:prstGeom prst="rect">
            <a:avLst/>
          </a:prstGeom>
        </p:spPr>
        <p:txBody>
          <a:bodyPr vert="horz" lIns="91440" tIns="45720" rIns="91440" bIns="45720" rtlCol="0" anchor="b"/>
          <a:lstStyle>
            <a:lvl1pPr algn="r" fontAlgn="auto">
              <a:spcBef>
                <a:spcPts val="0"/>
              </a:spcBef>
              <a:spcAft>
                <a:spcPts val="0"/>
              </a:spcAft>
              <a:defRPr sz="900" smtClean="0">
                <a:solidFill>
                  <a:schemeClr val="tx1">
                    <a:lumMod val="75000"/>
                    <a:lumOff val="25000"/>
                  </a:schemeClr>
                </a:solidFill>
                <a:latin typeface="+mn-lt"/>
              </a:defRPr>
            </a:lvl1pPr>
          </a:lstStyle>
          <a:p>
            <a:pPr>
              <a:defRPr/>
            </a:pPr>
            <a:fld id="{223C5C2C-C5AF-45BC-ABBA-B1363B03FED3}"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96" r:id="rId1"/>
    <p:sldLayoutId id="2147483695" r:id="rId2"/>
    <p:sldLayoutId id="2147483697" r:id="rId3"/>
    <p:sldLayoutId id="2147483694" r:id="rId4"/>
    <p:sldLayoutId id="2147483693" r:id="rId5"/>
    <p:sldLayoutId id="2147483692" r:id="rId6"/>
    <p:sldLayoutId id="2147483691" r:id="rId7"/>
    <p:sldLayoutId id="2147483698" r:id="rId8"/>
    <p:sldLayoutId id="2147483699" r:id="rId9"/>
    <p:sldLayoutId id="2147483690" r:id="rId10"/>
    <p:sldLayoutId id="2147483689" r:id="rId11"/>
  </p:sldLayoutIdLst>
  <p:txStyles>
    <p:titleStyle>
      <a:lvl1pPr algn="l" rtl="0" fontAlgn="base">
        <a:lnSpc>
          <a:spcPct val="90000"/>
        </a:lnSpc>
        <a:spcBef>
          <a:spcPct val="0"/>
        </a:spcBef>
        <a:spcAft>
          <a:spcPct val="0"/>
        </a:spcAft>
        <a:defRPr lang="en-US" sz="4000" kern="1200" dirty="0">
          <a:solidFill>
            <a:srgbClr val="262626"/>
          </a:solidFill>
          <a:latin typeface="+mj-lt"/>
          <a:ea typeface="+mn-ea"/>
          <a:cs typeface="+mn-cs"/>
        </a:defRPr>
      </a:lvl1pPr>
      <a:lvl2pPr algn="l" rtl="0" fontAlgn="base">
        <a:lnSpc>
          <a:spcPct val="90000"/>
        </a:lnSpc>
        <a:spcBef>
          <a:spcPct val="0"/>
        </a:spcBef>
        <a:spcAft>
          <a:spcPct val="0"/>
        </a:spcAft>
        <a:defRPr sz="4000">
          <a:solidFill>
            <a:srgbClr val="262626"/>
          </a:solidFill>
          <a:latin typeface="Century Gothic" pitchFamily="34" charset="0"/>
        </a:defRPr>
      </a:lvl2pPr>
      <a:lvl3pPr algn="l" rtl="0" fontAlgn="base">
        <a:lnSpc>
          <a:spcPct val="90000"/>
        </a:lnSpc>
        <a:spcBef>
          <a:spcPct val="0"/>
        </a:spcBef>
        <a:spcAft>
          <a:spcPct val="0"/>
        </a:spcAft>
        <a:defRPr sz="4000">
          <a:solidFill>
            <a:srgbClr val="262626"/>
          </a:solidFill>
          <a:latin typeface="Century Gothic" pitchFamily="34" charset="0"/>
        </a:defRPr>
      </a:lvl3pPr>
      <a:lvl4pPr algn="l" rtl="0" fontAlgn="base">
        <a:lnSpc>
          <a:spcPct val="90000"/>
        </a:lnSpc>
        <a:spcBef>
          <a:spcPct val="0"/>
        </a:spcBef>
        <a:spcAft>
          <a:spcPct val="0"/>
        </a:spcAft>
        <a:defRPr sz="4000">
          <a:solidFill>
            <a:srgbClr val="262626"/>
          </a:solidFill>
          <a:latin typeface="Century Gothic" pitchFamily="34" charset="0"/>
        </a:defRPr>
      </a:lvl4pPr>
      <a:lvl5pPr algn="l" rtl="0" fontAlgn="base">
        <a:lnSpc>
          <a:spcPct val="90000"/>
        </a:lnSpc>
        <a:spcBef>
          <a:spcPct val="0"/>
        </a:spcBef>
        <a:spcAft>
          <a:spcPct val="0"/>
        </a:spcAft>
        <a:defRPr sz="4000">
          <a:solidFill>
            <a:srgbClr val="262626"/>
          </a:solidFill>
          <a:latin typeface="Century Gothic" pitchFamily="34" charset="0"/>
        </a:defRPr>
      </a:lvl5pPr>
      <a:lvl6pPr marL="457200" algn="l" rtl="0" fontAlgn="base">
        <a:lnSpc>
          <a:spcPct val="90000"/>
        </a:lnSpc>
        <a:spcBef>
          <a:spcPct val="0"/>
        </a:spcBef>
        <a:spcAft>
          <a:spcPct val="0"/>
        </a:spcAft>
        <a:defRPr sz="4000">
          <a:solidFill>
            <a:srgbClr val="262626"/>
          </a:solidFill>
          <a:latin typeface="Century Gothic" pitchFamily="34" charset="0"/>
        </a:defRPr>
      </a:lvl6pPr>
      <a:lvl7pPr marL="914400" algn="l" rtl="0" fontAlgn="base">
        <a:lnSpc>
          <a:spcPct val="90000"/>
        </a:lnSpc>
        <a:spcBef>
          <a:spcPct val="0"/>
        </a:spcBef>
        <a:spcAft>
          <a:spcPct val="0"/>
        </a:spcAft>
        <a:defRPr sz="4000">
          <a:solidFill>
            <a:srgbClr val="262626"/>
          </a:solidFill>
          <a:latin typeface="Century Gothic" pitchFamily="34" charset="0"/>
        </a:defRPr>
      </a:lvl7pPr>
      <a:lvl8pPr marL="1371600" algn="l" rtl="0" fontAlgn="base">
        <a:lnSpc>
          <a:spcPct val="90000"/>
        </a:lnSpc>
        <a:spcBef>
          <a:spcPct val="0"/>
        </a:spcBef>
        <a:spcAft>
          <a:spcPct val="0"/>
        </a:spcAft>
        <a:defRPr sz="4000">
          <a:solidFill>
            <a:srgbClr val="262626"/>
          </a:solidFill>
          <a:latin typeface="Century Gothic" pitchFamily="34" charset="0"/>
        </a:defRPr>
      </a:lvl8pPr>
      <a:lvl9pPr marL="1828800" algn="l" rtl="0" fontAlgn="base">
        <a:lnSpc>
          <a:spcPct val="90000"/>
        </a:lnSpc>
        <a:spcBef>
          <a:spcPct val="0"/>
        </a:spcBef>
        <a:spcAft>
          <a:spcPct val="0"/>
        </a:spcAft>
        <a:defRPr sz="4000">
          <a:solidFill>
            <a:srgbClr val="262626"/>
          </a:solidFill>
          <a:latin typeface="Century Gothic" pitchFamily="34" charset="0"/>
        </a:defRPr>
      </a:lvl9pPr>
    </p:titleStyle>
    <p:bodyStyle>
      <a:lvl1pPr marL="182563" indent="-182563" algn="l" rtl="0" fontAlgn="base">
        <a:spcBef>
          <a:spcPts val="900"/>
        </a:spcBef>
        <a:spcAft>
          <a:spcPct val="0"/>
        </a:spcAft>
        <a:buClr>
          <a:srgbClr val="262626"/>
        </a:buClr>
        <a:buFont typeface="Garamond" pitchFamily="18" charset="0"/>
        <a:buChar char="◦"/>
        <a:defRPr kern="1200">
          <a:solidFill>
            <a:schemeClr val="tx1"/>
          </a:solidFill>
          <a:latin typeface="+mn-lt"/>
          <a:ea typeface="+mn-ea"/>
          <a:cs typeface="+mn-cs"/>
        </a:defRPr>
      </a:lvl1pPr>
      <a:lvl2pPr marL="457200" indent="-182563" algn="l" rtl="0" fontAlgn="base">
        <a:spcBef>
          <a:spcPts val="500"/>
        </a:spcBef>
        <a:spcAft>
          <a:spcPct val="0"/>
        </a:spcAft>
        <a:buClr>
          <a:srgbClr val="262626"/>
        </a:buClr>
        <a:buFont typeface="Garamond" pitchFamily="18" charset="0"/>
        <a:buChar char="◦"/>
        <a:defRPr sz="1600" kern="1200">
          <a:solidFill>
            <a:schemeClr val="tx1"/>
          </a:solidFill>
          <a:latin typeface="+mn-lt"/>
          <a:ea typeface="+mn-ea"/>
          <a:cs typeface="+mn-cs"/>
        </a:defRPr>
      </a:lvl2pPr>
      <a:lvl3pPr marL="730250" indent="-182563" algn="l" rtl="0" fontAlgn="base">
        <a:spcBef>
          <a:spcPts val="500"/>
        </a:spcBef>
        <a:spcAft>
          <a:spcPct val="0"/>
        </a:spcAft>
        <a:buClr>
          <a:srgbClr val="262626"/>
        </a:buClr>
        <a:buFont typeface="Garamond" pitchFamily="18" charset="0"/>
        <a:buChar char="◦"/>
        <a:defRPr sz="1400" kern="1200">
          <a:solidFill>
            <a:schemeClr val="tx1"/>
          </a:solidFill>
          <a:latin typeface="+mn-lt"/>
          <a:ea typeface="+mn-ea"/>
          <a:cs typeface="+mn-cs"/>
        </a:defRPr>
      </a:lvl3pPr>
      <a:lvl4pPr marL="1004888" indent="-182563" algn="l" rtl="0" fontAlgn="base">
        <a:spcBef>
          <a:spcPts val="500"/>
        </a:spcBef>
        <a:spcAft>
          <a:spcPct val="0"/>
        </a:spcAft>
        <a:buClr>
          <a:srgbClr val="262626"/>
        </a:buClr>
        <a:buFont typeface="Garamond" pitchFamily="18" charset="0"/>
        <a:buChar char="◦"/>
        <a:defRPr sz="1400" kern="1200">
          <a:solidFill>
            <a:schemeClr val="tx1"/>
          </a:solidFill>
          <a:latin typeface="+mn-lt"/>
          <a:ea typeface="+mn-ea"/>
          <a:cs typeface="+mn-cs"/>
        </a:defRPr>
      </a:lvl4pPr>
      <a:lvl5pPr marL="1279525" indent="-182563" algn="l" rtl="0" fontAlgn="base">
        <a:spcBef>
          <a:spcPts val="500"/>
        </a:spcBef>
        <a:spcAft>
          <a:spcPct val="0"/>
        </a:spcAft>
        <a:buClr>
          <a:srgbClr val="262626"/>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jpeg"/></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26.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2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image" Target="../media/image35.jpeg"/></Relationships>
</file>

<file path=ppt/slides/_rels/slide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3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3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3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45.jpeg"/></Relationships>
</file>

<file path=ppt/slides/_rels/slide37.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51.jpeg"/><Relationship Id="rId4" Type="http://schemas.openxmlformats.org/officeDocument/2006/relationships/image" Target="../media/image50.jpeg"/></Relationships>
</file>

<file path=ppt/slides/_rels/slide41.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57.jpeg"/></Relationships>
</file>

<file path=ppt/slides/_rels/slide4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1.jpeg"/></Relationships>
</file>

<file path=ppt/slides/_rels/slide51.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7.jpeg"/></Relationships>
</file>

<file path=ppt/slides/_rels/slide56.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9.jpeg"/></Relationships>
</file>

<file path=ppt/slides/_rels/slide57.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71.jpeg"/></Relationships>
</file>

<file path=ppt/slides/_rels/slide58.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73.jpeg"/></Relationships>
</file>

<file path=ppt/slides/_rels/slide59.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75.jpe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77.png"/></Relationships>
</file>

<file path=ppt/slides/_rels/slide62.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ДОКУМЕНТЫ\ОРГАНИЗАЦИИ-РАБОТА\90 совет ветеранов\ФОНЫ И КАРТИНКИ ко Дню Победы\den_pobedy_str_12.jpg"/>
          <p:cNvPicPr>
            <a:picLocks noChangeAspect="1" noChangeArrowheads="1"/>
          </p:cNvPicPr>
          <p:nvPr/>
        </p:nvPicPr>
        <p:blipFill>
          <a:blip r:embed="rId2" cstate="print"/>
          <a:srcRect/>
          <a:stretch>
            <a:fillRect/>
          </a:stretch>
        </p:blipFill>
        <p:spPr bwMode="auto">
          <a:xfrm>
            <a:off x="0" y="0"/>
            <a:ext cx="9753600" cy="7315200"/>
          </a:xfrm>
          <a:prstGeom prst="rect">
            <a:avLst/>
          </a:prstGeom>
          <a:noFill/>
        </p:spPr>
      </p:pic>
      <p:sp>
        <p:nvSpPr>
          <p:cNvPr id="5" name="Прямоугольник с двумя скругленными противолежащими углами 4"/>
          <p:cNvSpPr/>
          <p:nvPr/>
        </p:nvSpPr>
        <p:spPr>
          <a:xfrm>
            <a:off x="2051720" y="0"/>
            <a:ext cx="7704856" cy="1052736"/>
          </a:xfrm>
          <a:prstGeom prst="round2Diag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0" fontAlgn="auto" hangingPunct="0">
              <a:spcBef>
                <a:spcPts val="0"/>
              </a:spcBef>
              <a:spcAft>
                <a:spcPts val="0"/>
              </a:spcAft>
              <a:defRPr/>
            </a:pPr>
            <a:r>
              <a:rPr lang="ru-RU" sz="1400" b="1" dirty="0">
                <a:solidFill>
                  <a:srgbClr val="FF6600"/>
                </a:solidFill>
                <a:latin typeface="Arial Black" pitchFamily="34" charset="0"/>
              </a:rPr>
              <a:t>О человеке может рассказать многое, о человеке могут рассказать многие. Друзья, родственники, знакомые, а так же фотографии, публикации, удостоверения и многое другое. Сегодня о судьбе нашего героя расскажут архивные документы</a:t>
            </a:r>
          </a:p>
        </p:txBody>
      </p:sp>
      <p:sp>
        <p:nvSpPr>
          <p:cNvPr id="7" name="Прямоугольник с двумя скругленными противолежащими углами 6"/>
          <p:cNvSpPr/>
          <p:nvPr/>
        </p:nvSpPr>
        <p:spPr>
          <a:xfrm>
            <a:off x="5364088" y="2996952"/>
            <a:ext cx="4032250" cy="1909762"/>
          </a:xfrm>
          <a:prstGeom prst="round2DiagRect">
            <a:avLst>
              <a:gd name="adj1" fmla="val 16667"/>
              <a:gd name="adj2" fmla="val 0"/>
            </a:avLst>
          </a:prstGeom>
          <a:solidFill>
            <a:schemeClr val="accent1">
              <a:lumMod val="60000"/>
              <a:lumOff val="40000"/>
            </a:schemeClr>
          </a:solidFill>
          <a:ln w="571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200" b="1" dirty="0">
                <a:solidFill>
                  <a:srgbClr val="FF6600"/>
                </a:solidFill>
                <a:latin typeface="Arial Black" pitchFamily="34" charset="0"/>
              </a:rPr>
              <a:t>Ваш подвиг </a:t>
            </a:r>
          </a:p>
          <a:p>
            <a:pPr algn="ctr" fontAlgn="auto">
              <a:spcBef>
                <a:spcPts val="0"/>
              </a:spcBef>
              <a:spcAft>
                <a:spcPts val="0"/>
              </a:spcAft>
              <a:defRPr/>
            </a:pPr>
            <a:r>
              <a:rPr lang="ru-RU" sz="3200" b="1" dirty="0">
                <a:solidFill>
                  <a:srgbClr val="FF6600"/>
                </a:solidFill>
                <a:latin typeface="Arial Black" pitchFamily="34" charset="0"/>
              </a:rPr>
              <a:t>в сердце сохраним…</a:t>
            </a:r>
          </a:p>
        </p:txBody>
      </p:sp>
      <p:sp>
        <p:nvSpPr>
          <p:cNvPr id="8" name="Прямоугольник с двумя скругленными противолежащими углами 7"/>
          <p:cNvSpPr/>
          <p:nvPr/>
        </p:nvSpPr>
        <p:spPr>
          <a:xfrm>
            <a:off x="4427984" y="5085184"/>
            <a:ext cx="5292725" cy="2171700"/>
          </a:xfrm>
          <a:prstGeom prst="round2Diag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400" b="1" dirty="0">
                <a:solidFill>
                  <a:srgbClr val="FF6600"/>
                </a:solidFill>
                <a:latin typeface="Arial Black" pitchFamily="34" charset="0"/>
              </a:rPr>
              <a:t>Участнику Великой Отечественной войны</a:t>
            </a:r>
          </a:p>
          <a:p>
            <a:pPr algn="ctr" fontAlgn="auto">
              <a:spcBef>
                <a:spcPts val="0"/>
              </a:spcBef>
              <a:spcAft>
                <a:spcPts val="0"/>
              </a:spcAft>
              <a:defRPr/>
            </a:pPr>
            <a:r>
              <a:rPr lang="ru-RU" sz="2400" b="1" dirty="0">
                <a:solidFill>
                  <a:srgbClr val="FF6600"/>
                </a:solidFill>
                <a:latin typeface="Arial Black" pitchFamily="34" charset="0"/>
              </a:rPr>
              <a:t> </a:t>
            </a:r>
            <a:r>
              <a:rPr lang="ru-RU" sz="2400" b="1" dirty="0" smtClean="0">
                <a:solidFill>
                  <a:srgbClr val="FF6600"/>
                </a:solidFill>
                <a:latin typeface="Arial Black" pitchFamily="34" charset="0"/>
              </a:rPr>
              <a:t>Приз Алексею Акимовичу…</a:t>
            </a:r>
            <a:endParaRPr lang="ru-RU" sz="2400" b="1" dirty="0">
              <a:solidFill>
                <a:srgbClr val="FF6600"/>
              </a:solidFill>
              <a:latin typeface="Arial Black"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7" name="TextBox 4"/>
          <p:cNvSpPr txBox="1">
            <a:spLocks noChangeArrowheads="1"/>
          </p:cNvSpPr>
          <p:nvPr/>
        </p:nvSpPr>
        <p:spPr bwMode="auto">
          <a:xfrm>
            <a:off x="1403648" y="6119336"/>
            <a:ext cx="4799013" cy="738664"/>
          </a:xfrm>
          <a:prstGeom prst="rect">
            <a:avLst/>
          </a:prstGeom>
          <a:noFill/>
          <a:ln w="9525">
            <a:noFill/>
            <a:miter lim="800000"/>
            <a:headEnd/>
            <a:tailEnd/>
          </a:ln>
        </p:spPr>
        <p:txBody>
          <a:bodyPr wrap="square">
            <a:spAutoFit/>
          </a:bodyPr>
          <a:lstStyle/>
          <a:p>
            <a:pPr algn="r"/>
            <a:r>
              <a:rPr lang="ru-RU" sz="1400" b="1" dirty="0">
                <a:solidFill>
                  <a:srgbClr val="0070C0"/>
                </a:solidFill>
                <a:latin typeface="Century Gothic" pitchFamily="34" charset="0"/>
              </a:rPr>
              <a:t>Объединенный архивный фонд №59 «Участники Великой Отечественной войны</a:t>
            </a:r>
            <a:r>
              <a:rPr lang="ru-RU" sz="1400" b="1" dirty="0" smtClean="0">
                <a:solidFill>
                  <a:srgbClr val="0070C0"/>
                </a:solidFill>
                <a:latin typeface="Century Gothic" pitchFamily="34" charset="0"/>
              </a:rPr>
              <a:t>»,</a:t>
            </a:r>
          </a:p>
          <a:p>
            <a:pPr algn="r"/>
            <a:r>
              <a:rPr lang="ru-RU" sz="1400" b="1" dirty="0" smtClean="0">
                <a:solidFill>
                  <a:srgbClr val="0070C0"/>
                </a:solidFill>
                <a:latin typeface="Century Gothic" pitchFamily="34" charset="0"/>
              </a:rPr>
              <a:t>опись № 16 «Приз Алексей Акимович»</a:t>
            </a:r>
            <a:endParaRPr lang="ru-RU" sz="1400" b="1" dirty="0">
              <a:solidFill>
                <a:srgbClr val="0070C0"/>
              </a:solidFill>
              <a:latin typeface="Century Gothic" pitchFamily="34" charset="0"/>
            </a:endParaRPr>
          </a:p>
        </p:txBody>
      </p:sp>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14337" name="Rectangle 1"/>
          <p:cNvSpPr>
            <a:spLocks noChangeArrowheads="1"/>
          </p:cNvSpPr>
          <p:nvPr/>
        </p:nvSpPr>
        <p:spPr bwMode="auto">
          <a:xfrm>
            <a:off x="1331640" y="-171400"/>
            <a:ext cx="3168352"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a:p>
            <a:pPr algn="just" eaLnBrk="0" hangingPunct="0"/>
            <a:r>
              <a:rPr lang="ru-RU" sz="1600" b="1" dirty="0" smtClean="0">
                <a:solidFill>
                  <a:srgbClr val="800000"/>
                </a:solidFill>
                <a:latin typeface="Arial" pitchFamily="34" charset="0"/>
                <a:ea typeface="Times New Roman" pitchFamily="18" charset="0"/>
                <a:cs typeface="Arial" pitchFamily="34" charset="0"/>
              </a:rPr>
              <a:t>Приз Алексей Акимович</a:t>
            </a:r>
            <a:endParaRPr lang="ru-RU" sz="1050" dirty="0" smtClean="0">
              <a:solidFill>
                <a:srgbClr val="800000"/>
              </a:solidFill>
              <a:latin typeface="Arial" pitchFamily="34" charset="0"/>
              <a:cs typeface="Arial" pitchFamily="34" charset="0"/>
            </a:endParaRPr>
          </a:p>
        </p:txBody>
      </p:sp>
      <p:sp>
        <p:nvSpPr>
          <p:cNvPr id="7" name="Прямоугольник 6"/>
          <p:cNvSpPr/>
          <p:nvPr/>
        </p:nvSpPr>
        <p:spPr>
          <a:xfrm>
            <a:off x="1259632" y="404664"/>
            <a:ext cx="7704856" cy="3539430"/>
          </a:xfrm>
          <a:prstGeom prst="rect">
            <a:avLst/>
          </a:prstGeom>
        </p:spPr>
        <p:txBody>
          <a:bodyPr wrap="square">
            <a:spAutoFit/>
          </a:bodyPr>
          <a:lstStyle/>
          <a:p>
            <a:pPr algn="just"/>
            <a:r>
              <a:rPr lang="ru-RU" sz="1600" u="sng" dirty="0" smtClean="0">
                <a:solidFill>
                  <a:srgbClr val="800000"/>
                </a:solidFill>
                <a:latin typeface="Times New Roman" pitchFamily="18" charset="0"/>
                <a:cs typeface="Times New Roman" pitchFamily="18" charset="0"/>
              </a:rPr>
              <a:t>ИЗ ВОСПОМИНАНИЙ: </a:t>
            </a:r>
            <a:r>
              <a:rPr lang="ru-RU" sz="1600" dirty="0" smtClean="0">
                <a:solidFill>
                  <a:srgbClr val="800000"/>
                </a:solidFill>
                <a:latin typeface="Times New Roman" pitchFamily="18" charset="0"/>
                <a:cs typeface="Times New Roman" pitchFamily="18" charset="0"/>
              </a:rPr>
              <a:t>«Приехав из Ленинграда в свой родной город Россошь, явился в военкомат. 15 июля 1941 года, за две недели до 18-летия, меня определили в моряки и вручили повестку на Черноморский флот. Сборы были не долгими, что-то положили в котомку и семья отправилась меня провожать. Мама плакала, сестры плакали, в то время все плакали. «Партиями» по 15-17 человек нас распределяли на призывном пункте по местам назначения». </a:t>
            </a:r>
          </a:p>
          <a:p>
            <a:pPr algn="just"/>
            <a:r>
              <a:rPr lang="ru-RU" sz="1600" dirty="0" smtClean="0">
                <a:solidFill>
                  <a:srgbClr val="800000"/>
                </a:solidFill>
                <a:latin typeface="Times New Roman" pitchFamily="18" charset="0"/>
                <a:cs typeface="Times New Roman" pitchFamily="18" charset="0"/>
              </a:rPr>
              <a:t>Призван в 1941-м,  своё  18-летие студент Ленинградского горного института Алексей Приз встретил вместе с военной  присягой на крейсере «</a:t>
            </a:r>
            <a:r>
              <a:rPr lang="ru-RU" sz="1600" dirty="0" err="1" smtClean="0">
                <a:solidFill>
                  <a:srgbClr val="800000"/>
                </a:solidFill>
                <a:latin typeface="Times New Roman" pitchFamily="18" charset="0"/>
                <a:cs typeface="Times New Roman" pitchFamily="18" charset="0"/>
              </a:rPr>
              <a:t>Червона</a:t>
            </a:r>
            <a:r>
              <a:rPr lang="ru-RU" sz="1600" dirty="0" smtClean="0">
                <a:solidFill>
                  <a:srgbClr val="800000"/>
                </a:solidFill>
                <a:latin typeface="Times New Roman" pitchFamily="18" charset="0"/>
                <a:cs typeface="Times New Roman" pitchFamily="18" charset="0"/>
              </a:rPr>
              <a:t> Украина». В первые же дни войны, в фашистских планах было вывезти из строя его основные силы, поэтому город регулярно обстреливали и с моря, и с воздуха.  За год  Алексею довелось участвовать в сражениях, отдавать приказы, наводить прицел и обстреливать из крупнокалиберной зенитной установки немецкие корабли, давать отпор </a:t>
            </a:r>
          </a:p>
          <a:p>
            <a:pPr algn="just"/>
            <a:r>
              <a:rPr lang="ru-RU" sz="1600" dirty="0" smtClean="0">
                <a:solidFill>
                  <a:srgbClr val="800000"/>
                </a:solidFill>
                <a:latin typeface="Times New Roman" pitchFamily="18" charset="0"/>
                <a:cs typeface="Times New Roman" pitchFamily="18" charset="0"/>
              </a:rPr>
              <a:t>вражеским </a:t>
            </a:r>
            <a:r>
              <a:rPr lang="ru-RU" sz="1600" dirty="0" err="1" smtClean="0">
                <a:solidFill>
                  <a:srgbClr val="800000"/>
                </a:solidFill>
                <a:latin typeface="Times New Roman" pitchFamily="18" charset="0"/>
                <a:cs typeface="Times New Roman" pitchFamily="18" charset="0"/>
              </a:rPr>
              <a:t>авианалетам</a:t>
            </a:r>
            <a:r>
              <a:rPr lang="ru-RU" sz="1600" dirty="0" smtClean="0">
                <a:solidFill>
                  <a:srgbClr val="800000"/>
                </a:solidFill>
                <a:latin typeface="Times New Roman" pitchFamily="18" charset="0"/>
                <a:cs typeface="Times New Roman" pitchFamily="18" charset="0"/>
              </a:rPr>
              <a:t>. Моряки под командованием 19-летнего Алексея Приза всегда были готовы к бою с противником </a:t>
            </a:r>
            <a:endParaRPr lang="ru-RU" sz="1600" dirty="0">
              <a:solidFill>
                <a:srgbClr val="800000"/>
              </a:solidFill>
              <a:latin typeface="Times New Roman" pitchFamily="18" charset="0"/>
              <a:cs typeface="Times New Roman" pitchFamily="18" charset="0"/>
            </a:endParaRPr>
          </a:p>
        </p:txBody>
      </p:sp>
      <p:sp>
        <p:nvSpPr>
          <p:cNvPr id="10" name="Прямоугольник 9"/>
          <p:cNvSpPr/>
          <p:nvPr/>
        </p:nvSpPr>
        <p:spPr>
          <a:xfrm>
            <a:off x="1835696" y="3789040"/>
            <a:ext cx="5976664" cy="2308324"/>
          </a:xfrm>
          <a:prstGeom prst="rect">
            <a:avLst/>
          </a:prstGeom>
        </p:spPr>
        <p:txBody>
          <a:bodyPr wrap="square">
            <a:spAutoFit/>
          </a:bodyPr>
          <a:lstStyle/>
          <a:p>
            <a:r>
              <a:rPr lang="ru-RU" sz="1600" u="sng" dirty="0" smtClean="0">
                <a:solidFill>
                  <a:srgbClr val="800000"/>
                </a:solidFill>
                <a:latin typeface="Times New Roman" pitchFamily="18" charset="0"/>
                <a:cs typeface="Times New Roman" pitchFamily="18" charset="0"/>
              </a:rPr>
              <a:t>ИЗ ВОСПОМИНАНИЙ</a:t>
            </a:r>
            <a:r>
              <a:rPr lang="ru-RU" sz="1600" dirty="0" smtClean="0">
                <a:solidFill>
                  <a:srgbClr val="800000"/>
                </a:solidFill>
                <a:latin typeface="Times New Roman" pitchFamily="18" charset="0"/>
                <a:cs typeface="Times New Roman" pitchFamily="18" charset="0"/>
              </a:rPr>
              <a:t>: «В те годы  все молодые были мечтателями и романтиками, планировали совершить массу открытий и покорить мир. Меня тоже с детства манили тайны и звали неизведанные дороги. Мы, воспитанные на романтике боевых лет революции и гражданской войны героями кинофильмов «Чапаев», «Оптимистическая трагедия», на романтике боевых походов армии С.М. Буденного, восприняли эту войну с непонятным воодушевлением, не ведая, насколько </a:t>
            </a:r>
          </a:p>
          <a:p>
            <a:r>
              <a:rPr lang="ru-RU" sz="1600" dirty="0" smtClean="0">
                <a:solidFill>
                  <a:srgbClr val="800000"/>
                </a:solidFill>
                <a:latin typeface="Times New Roman" pitchFamily="18" charset="0"/>
                <a:cs typeface="Times New Roman" pitchFamily="18" charset="0"/>
              </a:rPr>
              <a:t>она будет страшной»</a:t>
            </a:r>
            <a:endParaRPr lang="ru-RU" sz="1600" dirty="0">
              <a:solidFill>
                <a:srgbClr val="800000"/>
              </a:solidFill>
              <a:latin typeface="Times New Roman" pitchFamily="18" charset="0"/>
              <a:cs typeface="Times New Roman" pitchFamily="18" charset="0"/>
            </a:endParaRPr>
          </a:p>
        </p:txBody>
      </p:sp>
    </p:spTree>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7" name="TextBox 4"/>
          <p:cNvSpPr txBox="1">
            <a:spLocks noChangeArrowheads="1"/>
          </p:cNvSpPr>
          <p:nvPr/>
        </p:nvSpPr>
        <p:spPr bwMode="auto">
          <a:xfrm>
            <a:off x="1619672" y="5877272"/>
            <a:ext cx="4799013" cy="738664"/>
          </a:xfrm>
          <a:prstGeom prst="rect">
            <a:avLst/>
          </a:prstGeom>
          <a:noFill/>
          <a:ln w="9525">
            <a:noFill/>
            <a:miter lim="800000"/>
            <a:headEnd/>
            <a:tailEnd/>
          </a:ln>
        </p:spPr>
        <p:txBody>
          <a:bodyPr wrap="square">
            <a:spAutoFit/>
          </a:bodyPr>
          <a:lstStyle/>
          <a:p>
            <a:pPr algn="r"/>
            <a:r>
              <a:rPr lang="ru-RU" sz="1400" b="1" dirty="0">
                <a:solidFill>
                  <a:srgbClr val="0070C0"/>
                </a:solidFill>
                <a:latin typeface="Century Gothic" pitchFamily="34" charset="0"/>
              </a:rPr>
              <a:t>Объединенный архивный фонд №59 «Участники Великой Отечественной войны</a:t>
            </a:r>
            <a:r>
              <a:rPr lang="ru-RU" sz="1400" b="1" dirty="0" smtClean="0">
                <a:solidFill>
                  <a:srgbClr val="0070C0"/>
                </a:solidFill>
                <a:latin typeface="Century Gothic" pitchFamily="34" charset="0"/>
              </a:rPr>
              <a:t>»,</a:t>
            </a:r>
          </a:p>
          <a:p>
            <a:pPr algn="r"/>
            <a:r>
              <a:rPr lang="ru-RU" sz="1400" b="1" dirty="0" smtClean="0">
                <a:solidFill>
                  <a:srgbClr val="0070C0"/>
                </a:solidFill>
                <a:latin typeface="Century Gothic" pitchFamily="34" charset="0"/>
              </a:rPr>
              <a:t>опись № 16 «Приз Алексей Акимович»</a:t>
            </a:r>
            <a:endParaRPr lang="ru-RU" sz="1400" b="1" dirty="0">
              <a:solidFill>
                <a:srgbClr val="0070C0"/>
              </a:solidFill>
              <a:latin typeface="Century Gothic" pitchFamily="34" charset="0"/>
            </a:endParaRPr>
          </a:p>
        </p:txBody>
      </p:sp>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14337" name="Rectangle 1"/>
          <p:cNvSpPr>
            <a:spLocks noChangeArrowheads="1"/>
          </p:cNvSpPr>
          <p:nvPr/>
        </p:nvSpPr>
        <p:spPr bwMode="auto">
          <a:xfrm>
            <a:off x="1331640" y="0"/>
            <a:ext cx="7812360" cy="12388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a:p>
            <a:pPr algn="just" eaLnBrk="0" hangingPunct="0"/>
            <a:r>
              <a:rPr lang="ru-RU" sz="1600" b="1" dirty="0" smtClean="0">
                <a:solidFill>
                  <a:srgbClr val="800000"/>
                </a:solidFill>
                <a:latin typeface="Arial" pitchFamily="34" charset="0"/>
                <a:ea typeface="Times New Roman" pitchFamily="18" charset="0"/>
                <a:cs typeface="Arial" pitchFamily="34" charset="0"/>
              </a:rPr>
              <a:t>Приз Алексей Акимович</a:t>
            </a:r>
          </a:p>
          <a:p>
            <a:pPr algn="just" eaLnBrk="0" hangingPunct="0"/>
            <a:endParaRPr lang="ru-RU" sz="1600" b="1" dirty="0" smtClean="0">
              <a:solidFill>
                <a:srgbClr val="800000"/>
              </a:solidFill>
              <a:latin typeface="Arial" pitchFamily="34" charset="0"/>
              <a:ea typeface="Times New Roman" pitchFamily="18" charset="0"/>
              <a:cs typeface="Arial" pitchFamily="34" charset="0"/>
            </a:endParaRPr>
          </a:p>
          <a:p>
            <a:pPr algn="just" eaLnBrk="0" hangingPunct="0"/>
            <a:endParaRPr lang="ru-RU" sz="1600" b="1" dirty="0" smtClean="0">
              <a:solidFill>
                <a:srgbClr val="800000"/>
              </a:solidFill>
              <a:latin typeface="Arial" pitchFamily="34" charset="0"/>
              <a:ea typeface="Times New Roman" pitchFamily="18" charset="0"/>
              <a:cs typeface="Arial" pitchFamily="34" charset="0"/>
            </a:endParaRPr>
          </a:p>
          <a:p>
            <a:pPr lvl="0" algn="just" eaLnBrk="0" hangingPunct="0"/>
            <a:endParaRPr lang="ru-RU" sz="1050" dirty="0" smtClean="0">
              <a:solidFill>
                <a:srgbClr val="800000"/>
              </a:solidFill>
              <a:latin typeface="Arial" pitchFamily="34" charset="0"/>
              <a:cs typeface="Arial" pitchFamily="34" charset="0"/>
            </a:endParaRPr>
          </a:p>
        </p:txBody>
      </p:sp>
      <p:sp>
        <p:nvSpPr>
          <p:cNvPr id="1025" name="Rectangle 1"/>
          <p:cNvSpPr>
            <a:spLocks noChangeArrowheads="1"/>
          </p:cNvSpPr>
          <p:nvPr/>
        </p:nvSpPr>
        <p:spPr bwMode="auto">
          <a:xfrm>
            <a:off x="1331640" y="548680"/>
            <a:ext cx="7560840"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ru-RU" sz="1600" dirty="0" smtClean="0">
                <a:solidFill>
                  <a:srgbClr val="800000"/>
                </a:solidFill>
                <a:latin typeface="Times New Roman" pitchFamily="18" charset="0"/>
                <a:cs typeface="Times New Roman" pitchFamily="18" charset="0"/>
              </a:rPr>
              <a:t>В ноябре 1941 года Алексея назначили командиром взвода 5-ой боевой части. Год судно бороздило Черное море. Новороссийск – крупный морской порт. В первые же дни войны, в фашистских планах было вывезти из строя его основные силы, поэтому город регулярно обстреливали и с моря, и с воздуха.  За год  Алексею довелось участвовать в сражениях, отдавать приказы, наводить прицел и обстреливать из крупнокалиберной зенитной установки немецкие корабли, давать отпор вражеским </a:t>
            </a:r>
            <a:r>
              <a:rPr lang="ru-RU" sz="1600" dirty="0" err="1" smtClean="0">
                <a:solidFill>
                  <a:srgbClr val="800000"/>
                </a:solidFill>
                <a:latin typeface="Times New Roman" pitchFamily="18" charset="0"/>
                <a:cs typeface="Times New Roman" pitchFamily="18" charset="0"/>
              </a:rPr>
              <a:t>авианалетам</a:t>
            </a:r>
            <a:r>
              <a:rPr lang="ru-RU" sz="1600" dirty="0" smtClean="0">
                <a:solidFill>
                  <a:srgbClr val="800000"/>
                </a:solidFill>
                <a:latin typeface="Times New Roman" pitchFamily="18" charset="0"/>
                <a:cs typeface="Times New Roman" pitchFamily="18" charset="0"/>
              </a:rPr>
              <a:t>. Крейсер патрулировал побережье, охраняя город, прикрывал отход наших войск, переправлял людей, оборудование из Одессы во время эвакуации. Приходилось вступать в бои со сторожевыми войсками противника». </a:t>
            </a:r>
            <a:endParaRPr lang="ru-RU" sz="1600" dirty="0">
              <a:solidFill>
                <a:srgbClr val="800000"/>
              </a:solidFill>
              <a:latin typeface="Times New Roman" pitchFamily="18" charset="0"/>
              <a:cs typeface="Times New Roman" pitchFamily="18" charset="0"/>
            </a:endParaRPr>
          </a:p>
        </p:txBody>
      </p:sp>
      <p:sp>
        <p:nvSpPr>
          <p:cNvPr id="9" name="Rectangle 1"/>
          <p:cNvSpPr>
            <a:spLocks noChangeArrowheads="1"/>
          </p:cNvSpPr>
          <p:nvPr/>
        </p:nvSpPr>
        <p:spPr bwMode="auto">
          <a:xfrm>
            <a:off x="1763688" y="2945849"/>
            <a:ext cx="5832648" cy="280076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ru-RU" sz="1600" u="sng" dirty="0" smtClean="0">
                <a:solidFill>
                  <a:srgbClr val="800000"/>
                </a:solidFill>
                <a:latin typeface="Times New Roman" pitchFamily="18" charset="0"/>
                <a:cs typeface="Times New Roman" pitchFamily="18" charset="0"/>
              </a:rPr>
              <a:t>ИЗ ВОСПОМИНАНИЙ: </a:t>
            </a:r>
            <a:r>
              <a:rPr lang="ru-RU" sz="1600" dirty="0" smtClean="0">
                <a:solidFill>
                  <a:srgbClr val="800000"/>
                </a:solidFill>
                <a:latin typeface="Times New Roman" pitchFamily="18" charset="0"/>
                <a:cs typeface="Times New Roman" pitchFamily="18" charset="0"/>
              </a:rPr>
              <a:t>«Ежедневно около 6 часов утра в небе появлялся немецкий </a:t>
            </a:r>
            <a:r>
              <a:rPr lang="ru-RU" sz="1600" dirty="0" err="1" smtClean="0">
                <a:solidFill>
                  <a:srgbClr val="800000"/>
                </a:solidFill>
                <a:latin typeface="Times New Roman" pitchFamily="18" charset="0"/>
                <a:cs typeface="Times New Roman" pitchFamily="18" charset="0"/>
              </a:rPr>
              <a:t>двухфюзеляжный</a:t>
            </a:r>
            <a:r>
              <a:rPr lang="ru-RU" sz="1600" dirty="0" smtClean="0">
                <a:solidFill>
                  <a:srgbClr val="800000"/>
                </a:solidFill>
                <a:latin typeface="Times New Roman" pitchFamily="18" charset="0"/>
                <a:cs typeface="Times New Roman" pitchFamily="18" charset="0"/>
              </a:rPr>
              <a:t> самолет, который совершал облет территории. Мы его называли «старшина кавказского фронта». После этого вылетали немецкие бомбардировщики, которые бомбили все подряд». </a:t>
            </a:r>
          </a:p>
          <a:p>
            <a:pPr algn="just"/>
            <a:endParaRPr lang="ru-RU" sz="800" dirty="0" smtClean="0">
              <a:solidFill>
                <a:srgbClr val="800000"/>
              </a:solidFill>
              <a:latin typeface="Times New Roman" pitchFamily="18" charset="0"/>
              <a:cs typeface="Times New Roman" pitchFamily="18" charset="0"/>
            </a:endParaRPr>
          </a:p>
          <a:p>
            <a:pPr algn="ctr"/>
            <a:r>
              <a:rPr lang="ru-RU" sz="1600" dirty="0" smtClean="0">
                <a:solidFill>
                  <a:srgbClr val="800000"/>
                </a:solidFill>
                <a:latin typeface="Times New Roman" pitchFamily="18" charset="0"/>
                <a:cs typeface="Times New Roman" pitchFamily="18" charset="0"/>
              </a:rPr>
              <a:t>     Моряки под командованием 19-летнего Алексея Приза вступали в бой с противником. </a:t>
            </a:r>
          </a:p>
          <a:p>
            <a:pPr algn="just"/>
            <a:endParaRPr lang="ru-RU" sz="800" u="sng" dirty="0" smtClean="0">
              <a:solidFill>
                <a:srgbClr val="800000"/>
              </a:solidFill>
              <a:latin typeface="Times New Roman" pitchFamily="18" charset="0"/>
              <a:cs typeface="Times New Roman" pitchFamily="18" charset="0"/>
            </a:endParaRPr>
          </a:p>
          <a:p>
            <a:pPr algn="just"/>
            <a:r>
              <a:rPr lang="ru-RU" sz="1600" u="sng" dirty="0" smtClean="0">
                <a:solidFill>
                  <a:srgbClr val="800000"/>
                </a:solidFill>
                <a:latin typeface="Times New Roman" pitchFamily="18" charset="0"/>
                <a:cs typeface="Times New Roman" pitchFamily="18" charset="0"/>
              </a:rPr>
              <a:t>ИЗ ВОСПОМИНАНИЙ:</a:t>
            </a:r>
            <a:r>
              <a:rPr lang="ru-RU" sz="1600" dirty="0" smtClean="0">
                <a:solidFill>
                  <a:srgbClr val="800000"/>
                </a:solidFill>
                <a:latin typeface="Times New Roman" pitchFamily="18" charset="0"/>
                <a:cs typeface="Times New Roman" pitchFamily="18" charset="0"/>
              </a:rPr>
              <a:t>«Иногда выстрелы производили и без прицеливания, чтобы напугать и разогнать противника. </a:t>
            </a:r>
          </a:p>
          <a:p>
            <a:pPr algn="just"/>
            <a:r>
              <a:rPr lang="ru-RU" sz="1600" dirty="0" smtClean="0">
                <a:solidFill>
                  <a:srgbClr val="800000"/>
                </a:solidFill>
                <a:latin typeface="Times New Roman" pitchFamily="18" charset="0"/>
                <a:cs typeface="Times New Roman" pitchFamily="18" charset="0"/>
              </a:rPr>
              <a:t>А когда попадали – очень радовались».</a:t>
            </a:r>
            <a:endParaRPr lang="ru-RU" sz="1600" dirty="0">
              <a:solidFill>
                <a:srgbClr val="800000"/>
              </a:solidFill>
              <a:latin typeface="Times New Roman" pitchFamily="18" charset="0"/>
              <a:cs typeface="Times New Roman" pitchFamily="18" charset="0"/>
            </a:endParaRPr>
          </a:p>
        </p:txBody>
      </p:sp>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7" name="TextBox 4"/>
          <p:cNvSpPr txBox="1">
            <a:spLocks noChangeArrowheads="1"/>
          </p:cNvSpPr>
          <p:nvPr/>
        </p:nvSpPr>
        <p:spPr bwMode="auto">
          <a:xfrm>
            <a:off x="1619672" y="5877272"/>
            <a:ext cx="4799013" cy="738664"/>
          </a:xfrm>
          <a:prstGeom prst="rect">
            <a:avLst/>
          </a:prstGeom>
          <a:noFill/>
          <a:ln w="9525">
            <a:noFill/>
            <a:miter lim="800000"/>
            <a:headEnd/>
            <a:tailEnd/>
          </a:ln>
        </p:spPr>
        <p:txBody>
          <a:bodyPr wrap="square">
            <a:spAutoFit/>
          </a:bodyPr>
          <a:lstStyle/>
          <a:p>
            <a:pPr algn="r"/>
            <a:r>
              <a:rPr lang="ru-RU" sz="1400" b="1" dirty="0">
                <a:solidFill>
                  <a:srgbClr val="0070C0"/>
                </a:solidFill>
                <a:latin typeface="Century Gothic" pitchFamily="34" charset="0"/>
              </a:rPr>
              <a:t>Объединенный архивный фонд №59 «Участники Великой Отечественной войны</a:t>
            </a:r>
            <a:r>
              <a:rPr lang="ru-RU" sz="1400" b="1" dirty="0" smtClean="0">
                <a:solidFill>
                  <a:srgbClr val="0070C0"/>
                </a:solidFill>
                <a:latin typeface="Century Gothic" pitchFamily="34" charset="0"/>
              </a:rPr>
              <a:t>»,</a:t>
            </a:r>
          </a:p>
          <a:p>
            <a:pPr algn="r"/>
            <a:r>
              <a:rPr lang="ru-RU" sz="1400" b="1" dirty="0" smtClean="0">
                <a:solidFill>
                  <a:srgbClr val="0070C0"/>
                </a:solidFill>
                <a:latin typeface="Century Gothic" pitchFamily="34" charset="0"/>
              </a:rPr>
              <a:t>опись № 16 «Приз Алексей Акимович»</a:t>
            </a:r>
            <a:endParaRPr lang="ru-RU" sz="1400" b="1" dirty="0">
              <a:solidFill>
                <a:srgbClr val="0070C0"/>
              </a:solidFill>
              <a:latin typeface="Century Gothic" pitchFamily="34" charset="0"/>
            </a:endParaRPr>
          </a:p>
        </p:txBody>
      </p:sp>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14337" name="Rectangle 1"/>
          <p:cNvSpPr>
            <a:spLocks noChangeArrowheads="1"/>
          </p:cNvSpPr>
          <p:nvPr/>
        </p:nvSpPr>
        <p:spPr bwMode="auto">
          <a:xfrm>
            <a:off x="1331640" y="0"/>
            <a:ext cx="7812360" cy="12388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a:p>
            <a:pPr algn="just" eaLnBrk="0" hangingPunct="0"/>
            <a:r>
              <a:rPr lang="ru-RU" sz="1600" b="1" dirty="0" smtClean="0">
                <a:solidFill>
                  <a:srgbClr val="800000"/>
                </a:solidFill>
                <a:latin typeface="Arial" pitchFamily="34" charset="0"/>
                <a:ea typeface="Times New Roman" pitchFamily="18" charset="0"/>
                <a:cs typeface="Arial" pitchFamily="34" charset="0"/>
              </a:rPr>
              <a:t>Приз Алексей Акимович</a:t>
            </a:r>
          </a:p>
          <a:p>
            <a:pPr algn="just" eaLnBrk="0" hangingPunct="0"/>
            <a:endParaRPr lang="ru-RU" sz="1600" b="1" dirty="0" smtClean="0">
              <a:solidFill>
                <a:srgbClr val="800000"/>
              </a:solidFill>
              <a:latin typeface="Arial" pitchFamily="34" charset="0"/>
              <a:ea typeface="Times New Roman" pitchFamily="18" charset="0"/>
              <a:cs typeface="Arial" pitchFamily="34" charset="0"/>
            </a:endParaRPr>
          </a:p>
          <a:p>
            <a:pPr algn="just" eaLnBrk="0" hangingPunct="0"/>
            <a:endParaRPr lang="ru-RU" sz="1600" b="1" dirty="0" smtClean="0">
              <a:solidFill>
                <a:srgbClr val="800000"/>
              </a:solidFill>
              <a:latin typeface="Arial" pitchFamily="34" charset="0"/>
              <a:ea typeface="Times New Roman" pitchFamily="18" charset="0"/>
              <a:cs typeface="Arial" pitchFamily="34" charset="0"/>
            </a:endParaRPr>
          </a:p>
          <a:p>
            <a:pPr lvl="0" algn="just" eaLnBrk="0" hangingPunct="0"/>
            <a:endParaRPr lang="ru-RU" sz="1050" dirty="0" smtClean="0">
              <a:solidFill>
                <a:srgbClr val="800000"/>
              </a:solidFill>
              <a:latin typeface="Arial" pitchFamily="34" charset="0"/>
              <a:cs typeface="Arial" pitchFamily="34" charset="0"/>
            </a:endParaRPr>
          </a:p>
        </p:txBody>
      </p:sp>
      <p:sp>
        <p:nvSpPr>
          <p:cNvPr id="1025" name="Rectangle 1"/>
          <p:cNvSpPr>
            <a:spLocks noChangeArrowheads="1"/>
          </p:cNvSpPr>
          <p:nvPr/>
        </p:nvSpPr>
        <p:spPr bwMode="auto">
          <a:xfrm>
            <a:off x="1547664" y="620688"/>
            <a:ext cx="6120680" cy="42165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ru-RU" dirty="0" smtClean="0">
                <a:solidFill>
                  <a:srgbClr val="800000"/>
                </a:solidFill>
                <a:latin typeface="Times New Roman" pitchFamily="18" charset="0"/>
                <a:cs typeface="Times New Roman" pitchFamily="18" charset="0"/>
              </a:rPr>
              <a:t>Ранним утром 12 ноября 1942 года на суда, стоявшие у Графской пристани Новороссийска, был совершен очередной налет. В результате бомбежки в  крейсер попало две бомбы, из-за чего на корабле, который получил пробоины возникли серьезные повреждения. На борту в это время находилась вахтовая смена, из которой не всем удалось спастись. От  экипажа живыми осталось меньше половины,  крейсер «</a:t>
            </a:r>
            <a:r>
              <a:rPr lang="ru-RU" dirty="0" err="1" smtClean="0">
                <a:solidFill>
                  <a:srgbClr val="800000"/>
                </a:solidFill>
                <a:latin typeface="Times New Roman" pitchFamily="18" charset="0"/>
                <a:cs typeface="Times New Roman" pitchFamily="18" charset="0"/>
              </a:rPr>
              <a:t>Червона</a:t>
            </a:r>
            <a:r>
              <a:rPr lang="ru-RU" dirty="0" smtClean="0">
                <a:solidFill>
                  <a:srgbClr val="800000"/>
                </a:solidFill>
                <a:latin typeface="Times New Roman" pitchFamily="18" charset="0"/>
                <a:cs typeface="Times New Roman" pitchFamily="18" charset="0"/>
              </a:rPr>
              <a:t> Украина» затонул. Уцелевшие члены экипажа, в том числе Приз, были списаны с корабля и переведены в пехоту.</a:t>
            </a:r>
          </a:p>
          <a:p>
            <a:pPr algn="just"/>
            <a:r>
              <a:rPr lang="ru-RU" dirty="0" smtClean="0">
                <a:solidFill>
                  <a:srgbClr val="800000"/>
                </a:solidFill>
                <a:latin typeface="Times New Roman" pitchFamily="18" charset="0"/>
                <a:cs typeface="Times New Roman" pitchFamily="18" charset="0"/>
              </a:rPr>
              <a:t> </a:t>
            </a:r>
            <a:r>
              <a:rPr lang="ru-RU" u="sng" dirty="0" smtClean="0">
                <a:solidFill>
                  <a:srgbClr val="800000"/>
                </a:solidFill>
                <a:latin typeface="Times New Roman" pitchFamily="18" charset="0"/>
                <a:cs typeface="Times New Roman" pitchFamily="18" charset="0"/>
              </a:rPr>
              <a:t>ИЗ ВОСПОМИНАНИЙ:</a:t>
            </a:r>
            <a:endParaRPr lang="ru-RU" dirty="0" smtClean="0">
              <a:solidFill>
                <a:srgbClr val="800000"/>
              </a:solidFill>
              <a:latin typeface="Times New Roman" pitchFamily="18" charset="0"/>
              <a:cs typeface="Times New Roman" pitchFamily="18" charset="0"/>
            </a:endParaRPr>
          </a:p>
          <a:p>
            <a:pPr algn="just"/>
            <a:r>
              <a:rPr lang="ru-RU" dirty="0" smtClean="0">
                <a:solidFill>
                  <a:srgbClr val="800000"/>
                </a:solidFill>
                <a:latin typeface="Times New Roman" pitchFamily="18" charset="0"/>
                <a:cs typeface="Times New Roman" pitchFamily="18" charset="0"/>
              </a:rPr>
              <a:t>«Когда крейсер погиб, я в числе немногих спасшихся был направлен на </a:t>
            </a:r>
            <a:r>
              <a:rPr lang="ru-RU" dirty="0" err="1" smtClean="0">
                <a:solidFill>
                  <a:srgbClr val="800000"/>
                </a:solidFill>
                <a:latin typeface="Times New Roman" pitchFamily="18" charset="0"/>
                <a:cs typeface="Times New Roman" pitchFamily="18" charset="0"/>
              </a:rPr>
              <a:t>Северо-Кавказский</a:t>
            </a:r>
            <a:r>
              <a:rPr lang="ru-RU" dirty="0" smtClean="0">
                <a:solidFill>
                  <a:srgbClr val="800000"/>
                </a:solidFill>
                <a:latin typeface="Times New Roman" pitchFamily="18" charset="0"/>
                <a:cs typeface="Times New Roman" pitchFamily="18" charset="0"/>
              </a:rPr>
              <a:t> фронт. Участвовал в </a:t>
            </a:r>
          </a:p>
          <a:p>
            <a:pPr algn="just"/>
            <a:r>
              <a:rPr lang="ru-RU" dirty="0" smtClean="0">
                <a:solidFill>
                  <a:srgbClr val="800000"/>
                </a:solidFill>
                <a:latin typeface="Times New Roman" pitchFamily="18" charset="0"/>
                <a:cs typeface="Times New Roman" pitchFamily="18" charset="0"/>
              </a:rPr>
              <a:t>боях на Кубани и в Ставрополье»</a:t>
            </a:r>
          </a:p>
          <a:p>
            <a:pPr algn="just"/>
            <a:endParaRPr lang="ru-RU" sz="1600" dirty="0">
              <a:solidFill>
                <a:srgbClr val="800000"/>
              </a:solidFill>
              <a:latin typeface="Times New Roman" pitchFamily="18" charset="0"/>
              <a:cs typeface="Times New Roman" pitchFamily="18" charset="0"/>
            </a:endParaRPr>
          </a:p>
        </p:txBody>
      </p:sp>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7" name="TextBox 4"/>
          <p:cNvSpPr txBox="1">
            <a:spLocks noChangeArrowheads="1"/>
          </p:cNvSpPr>
          <p:nvPr/>
        </p:nvSpPr>
        <p:spPr bwMode="auto">
          <a:xfrm>
            <a:off x="2051720" y="5517232"/>
            <a:ext cx="4799013" cy="738664"/>
          </a:xfrm>
          <a:prstGeom prst="rect">
            <a:avLst/>
          </a:prstGeom>
          <a:noFill/>
          <a:ln w="9525">
            <a:noFill/>
            <a:miter lim="800000"/>
            <a:headEnd/>
            <a:tailEnd/>
          </a:ln>
        </p:spPr>
        <p:txBody>
          <a:bodyPr wrap="square">
            <a:spAutoFit/>
          </a:bodyPr>
          <a:lstStyle/>
          <a:p>
            <a:pPr algn="r"/>
            <a:r>
              <a:rPr lang="ru-RU" sz="1400" b="1" dirty="0">
                <a:solidFill>
                  <a:srgbClr val="0070C0"/>
                </a:solidFill>
                <a:latin typeface="Century Gothic" pitchFamily="34" charset="0"/>
              </a:rPr>
              <a:t>Объединенный архивный фонд №59 «Участники Великой Отечественной войны</a:t>
            </a:r>
            <a:r>
              <a:rPr lang="ru-RU" sz="1400" b="1" dirty="0" smtClean="0">
                <a:solidFill>
                  <a:srgbClr val="0070C0"/>
                </a:solidFill>
                <a:latin typeface="Century Gothic" pitchFamily="34" charset="0"/>
              </a:rPr>
              <a:t>»,</a:t>
            </a:r>
          </a:p>
          <a:p>
            <a:pPr algn="r"/>
            <a:r>
              <a:rPr lang="ru-RU" sz="1400" b="1" dirty="0" smtClean="0">
                <a:solidFill>
                  <a:srgbClr val="0070C0"/>
                </a:solidFill>
                <a:latin typeface="Century Gothic" pitchFamily="34" charset="0"/>
              </a:rPr>
              <a:t>опись № 16 «Приз Алексей Акимович»</a:t>
            </a:r>
            <a:endParaRPr lang="ru-RU" sz="1400" b="1" dirty="0">
              <a:solidFill>
                <a:srgbClr val="0070C0"/>
              </a:solidFill>
              <a:latin typeface="Century Gothic" pitchFamily="34" charset="0"/>
            </a:endParaRPr>
          </a:p>
        </p:txBody>
      </p:sp>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14337" name="Rectangle 1"/>
          <p:cNvSpPr>
            <a:spLocks noChangeArrowheads="1"/>
          </p:cNvSpPr>
          <p:nvPr/>
        </p:nvSpPr>
        <p:spPr bwMode="auto">
          <a:xfrm>
            <a:off x="1187624" y="0"/>
            <a:ext cx="781236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a:p>
            <a:pPr algn="just" eaLnBrk="0" hangingPunct="0"/>
            <a:r>
              <a:rPr lang="ru-RU" sz="1600" b="1" dirty="0" smtClean="0">
                <a:solidFill>
                  <a:srgbClr val="800000"/>
                </a:solidFill>
                <a:latin typeface="Arial" pitchFamily="34" charset="0"/>
                <a:ea typeface="Times New Roman" pitchFamily="18" charset="0"/>
                <a:cs typeface="Arial" pitchFamily="34" charset="0"/>
              </a:rPr>
              <a:t>Приз Алексей Акимович (анкетная информация)</a:t>
            </a:r>
          </a:p>
          <a:p>
            <a:pPr algn="just" eaLnBrk="0" hangingPunct="0"/>
            <a:endParaRPr lang="ru-RU" sz="1600" b="1" dirty="0" smtClean="0">
              <a:solidFill>
                <a:srgbClr val="800000"/>
              </a:solidFill>
              <a:latin typeface="Arial" pitchFamily="34" charset="0"/>
              <a:ea typeface="Times New Roman" pitchFamily="18" charset="0"/>
              <a:cs typeface="Arial" pitchFamily="34" charset="0"/>
            </a:endParaRPr>
          </a:p>
          <a:p>
            <a:pPr algn="just" eaLnBrk="0" hangingPunct="0"/>
            <a:endParaRPr lang="ru-RU" sz="1600" b="1" dirty="0" smtClean="0">
              <a:solidFill>
                <a:srgbClr val="800000"/>
              </a:solidFill>
              <a:latin typeface="Arial" pitchFamily="34" charset="0"/>
              <a:ea typeface="Times New Roman" pitchFamily="18" charset="0"/>
              <a:cs typeface="Arial" pitchFamily="34" charset="0"/>
            </a:endParaRPr>
          </a:p>
        </p:txBody>
      </p:sp>
      <p:pic>
        <p:nvPicPr>
          <p:cNvPr id="12" name="Picture 16" descr="C:\Users\User\Desktop\59-16 Приз А.А\ф.59 оп. 16 Приз А.А док-и скан\6 Военный билет\ф. 59 оп.16 ед.хр. 6 лист 13.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63688" y="1124744"/>
            <a:ext cx="5943600" cy="4187825"/>
          </a:xfrm>
          <a:prstGeom prst="rect">
            <a:avLst/>
          </a:prstGeom>
          <a:noFill/>
        </p:spPr>
      </p:pic>
      <p:sp>
        <p:nvSpPr>
          <p:cNvPr id="11" name="Прямоугольник 10"/>
          <p:cNvSpPr/>
          <p:nvPr/>
        </p:nvSpPr>
        <p:spPr>
          <a:xfrm>
            <a:off x="1763688" y="764704"/>
            <a:ext cx="5976664" cy="2952328"/>
          </a:xfrm>
          <a:prstGeom prst="rect">
            <a:avLst/>
          </a:prstGeom>
          <a:solidFill>
            <a:srgbClr val="FFC000"/>
          </a:solidFill>
          <a:ln w="2857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eaLnBrk="0" hangingPunct="0"/>
            <a:r>
              <a:rPr lang="ru-RU" dirty="0" smtClean="0">
                <a:solidFill>
                  <a:srgbClr val="800000"/>
                </a:solidFill>
                <a:latin typeface="Arial" pitchFamily="34" charset="0"/>
                <a:ea typeface="Times New Roman" pitchFamily="18" charset="0"/>
                <a:cs typeface="Arial" pitchFamily="34" charset="0"/>
              </a:rPr>
              <a:t>Ранения –</a:t>
            </a:r>
            <a:r>
              <a:rPr lang="ru-RU" b="1" dirty="0" smtClean="0">
                <a:solidFill>
                  <a:srgbClr val="800000"/>
                </a:solidFill>
                <a:latin typeface="Arial" pitchFamily="34" charset="0"/>
                <a:ea typeface="Times New Roman" pitchFamily="18" charset="0"/>
                <a:cs typeface="Arial" pitchFamily="34" charset="0"/>
              </a:rPr>
              <a:t> был трижды ранен:</a:t>
            </a:r>
          </a:p>
          <a:p>
            <a:pPr lvl="0" algn="just" eaLnBrk="0" hangingPunct="0"/>
            <a:r>
              <a:rPr lang="ru-RU" b="1" dirty="0" smtClean="0">
                <a:solidFill>
                  <a:srgbClr val="800000"/>
                </a:solidFill>
                <a:latin typeface="Arial" pitchFamily="34" charset="0"/>
                <a:ea typeface="Times New Roman" pitchFamily="18" charset="0"/>
                <a:cs typeface="Arial" pitchFamily="34" charset="0"/>
              </a:rPr>
              <a:t>-15 октября   1942 года в бою у станции </a:t>
            </a:r>
            <a:r>
              <a:rPr lang="ru-RU" b="1" dirty="0" err="1" smtClean="0">
                <a:solidFill>
                  <a:srgbClr val="800000"/>
                </a:solidFill>
                <a:latin typeface="Arial" pitchFamily="34" charset="0"/>
                <a:ea typeface="Times New Roman" pitchFamily="18" charset="0"/>
                <a:cs typeface="Arial" pitchFamily="34" charset="0"/>
              </a:rPr>
              <a:t>Хадыженская</a:t>
            </a:r>
            <a:r>
              <a:rPr lang="ru-RU" b="1" dirty="0" smtClean="0">
                <a:solidFill>
                  <a:srgbClr val="800000"/>
                </a:solidFill>
                <a:latin typeface="Arial" pitchFamily="34" charset="0"/>
                <a:ea typeface="Times New Roman" pitchFamily="18" charset="0"/>
                <a:cs typeface="Arial" pitchFamily="34" charset="0"/>
              </a:rPr>
              <a:t> – тяжело ранен ниже колена левой ноги;</a:t>
            </a:r>
          </a:p>
          <a:p>
            <a:pPr lvl="0" algn="just" eaLnBrk="0" hangingPunct="0"/>
            <a:r>
              <a:rPr lang="ru-RU" b="1" dirty="0" smtClean="0">
                <a:solidFill>
                  <a:srgbClr val="800000"/>
                </a:solidFill>
                <a:latin typeface="Arial" pitchFamily="34" charset="0"/>
                <a:ea typeface="Times New Roman" pitchFamily="18" charset="0"/>
                <a:cs typeface="Arial" pitchFamily="34" charset="0"/>
              </a:rPr>
              <a:t>-второе ранение получил 16 декабря 1942 года при освобождении Херсонской области;</a:t>
            </a:r>
          </a:p>
          <a:p>
            <a:pPr lvl="0" algn="just" eaLnBrk="0" hangingPunct="0"/>
            <a:r>
              <a:rPr lang="ru-RU" b="1" dirty="0" smtClean="0">
                <a:solidFill>
                  <a:srgbClr val="800000"/>
                </a:solidFill>
                <a:latin typeface="Arial" pitchFamily="34" charset="0"/>
                <a:ea typeface="Times New Roman" pitchFamily="18" charset="0"/>
                <a:cs typeface="Arial" pitchFamily="34" charset="0"/>
              </a:rPr>
              <a:t>-третье ранение – в октябре 1943 года,  в госпитале г.Тбилиси пролежал четыре месяца</a:t>
            </a:r>
          </a:p>
          <a:p>
            <a:pPr lvl="0" algn="just" eaLnBrk="0" hangingPunct="0"/>
            <a:endParaRPr lang="ru-RU" sz="1100" dirty="0" smtClean="0">
              <a:solidFill>
                <a:srgbClr val="800000"/>
              </a:solidFill>
              <a:latin typeface="Arial" pitchFamily="34" charset="0"/>
              <a:cs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7" name="TextBox 4"/>
          <p:cNvSpPr txBox="1">
            <a:spLocks noChangeArrowheads="1"/>
          </p:cNvSpPr>
          <p:nvPr/>
        </p:nvSpPr>
        <p:spPr bwMode="auto">
          <a:xfrm>
            <a:off x="1619672" y="5877272"/>
            <a:ext cx="4799013" cy="738664"/>
          </a:xfrm>
          <a:prstGeom prst="rect">
            <a:avLst/>
          </a:prstGeom>
          <a:noFill/>
          <a:ln w="9525">
            <a:noFill/>
            <a:miter lim="800000"/>
            <a:headEnd/>
            <a:tailEnd/>
          </a:ln>
        </p:spPr>
        <p:txBody>
          <a:bodyPr wrap="square">
            <a:spAutoFit/>
          </a:bodyPr>
          <a:lstStyle/>
          <a:p>
            <a:pPr algn="r"/>
            <a:r>
              <a:rPr lang="ru-RU" sz="1400" b="1" dirty="0">
                <a:solidFill>
                  <a:srgbClr val="0070C0"/>
                </a:solidFill>
                <a:latin typeface="Century Gothic" pitchFamily="34" charset="0"/>
              </a:rPr>
              <a:t>Объединенный архивный фонд №59 «Участники Великой Отечественной войны</a:t>
            </a:r>
            <a:r>
              <a:rPr lang="ru-RU" sz="1400" b="1" dirty="0" smtClean="0">
                <a:solidFill>
                  <a:srgbClr val="0070C0"/>
                </a:solidFill>
                <a:latin typeface="Century Gothic" pitchFamily="34" charset="0"/>
              </a:rPr>
              <a:t>»,</a:t>
            </a:r>
          </a:p>
          <a:p>
            <a:pPr algn="r"/>
            <a:r>
              <a:rPr lang="ru-RU" sz="1400" b="1" dirty="0" smtClean="0">
                <a:solidFill>
                  <a:srgbClr val="0070C0"/>
                </a:solidFill>
                <a:latin typeface="Century Gothic" pitchFamily="34" charset="0"/>
              </a:rPr>
              <a:t>опись № 16 «Приз Алексей Акимович»</a:t>
            </a:r>
            <a:endParaRPr lang="ru-RU" sz="1400" b="1" dirty="0">
              <a:solidFill>
                <a:srgbClr val="0070C0"/>
              </a:solidFill>
              <a:latin typeface="Century Gothic" pitchFamily="34" charset="0"/>
            </a:endParaRPr>
          </a:p>
        </p:txBody>
      </p:sp>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14337" name="Rectangle 1"/>
          <p:cNvSpPr>
            <a:spLocks noChangeArrowheads="1"/>
          </p:cNvSpPr>
          <p:nvPr/>
        </p:nvSpPr>
        <p:spPr bwMode="auto">
          <a:xfrm>
            <a:off x="1331640" y="0"/>
            <a:ext cx="7812360" cy="12388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a:p>
            <a:pPr algn="just" eaLnBrk="0" hangingPunct="0"/>
            <a:r>
              <a:rPr lang="ru-RU" sz="1600" b="1" dirty="0" smtClean="0">
                <a:solidFill>
                  <a:srgbClr val="800000"/>
                </a:solidFill>
                <a:latin typeface="Arial" pitchFamily="34" charset="0"/>
                <a:ea typeface="Times New Roman" pitchFamily="18" charset="0"/>
                <a:cs typeface="Arial" pitchFamily="34" charset="0"/>
              </a:rPr>
              <a:t>Приз Алексей Акимович</a:t>
            </a:r>
          </a:p>
          <a:p>
            <a:pPr algn="just" eaLnBrk="0" hangingPunct="0"/>
            <a:endParaRPr lang="ru-RU" sz="1600" b="1" dirty="0" smtClean="0">
              <a:solidFill>
                <a:srgbClr val="800000"/>
              </a:solidFill>
              <a:latin typeface="Arial" pitchFamily="34" charset="0"/>
              <a:ea typeface="Times New Roman" pitchFamily="18" charset="0"/>
              <a:cs typeface="Arial" pitchFamily="34" charset="0"/>
            </a:endParaRPr>
          </a:p>
          <a:p>
            <a:pPr algn="just" eaLnBrk="0" hangingPunct="0"/>
            <a:endParaRPr lang="ru-RU" sz="1600" b="1" dirty="0" smtClean="0">
              <a:solidFill>
                <a:srgbClr val="800000"/>
              </a:solidFill>
              <a:latin typeface="Arial" pitchFamily="34" charset="0"/>
              <a:ea typeface="Times New Roman" pitchFamily="18" charset="0"/>
              <a:cs typeface="Arial" pitchFamily="34" charset="0"/>
            </a:endParaRPr>
          </a:p>
          <a:p>
            <a:pPr lvl="0" algn="just" eaLnBrk="0" hangingPunct="0"/>
            <a:endParaRPr lang="ru-RU" sz="1050" dirty="0" smtClean="0">
              <a:solidFill>
                <a:srgbClr val="800000"/>
              </a:solidFill>
              <a:latin typeface="Arial" pitchFamily="34" charset="0"/>
              <a:cs typeface="Arial" pitchFamily="34" charset="0"/>
            </a:endParaRPr>
          </a:p>
        </p:txBody>
      </p:sp>
      <p:sp>
        <p:nvSpPr>
          <p:cNvPr id="1025" name="Rectangle 1"/>
          <p:cNvSpPr>
            <a:spLocks noChangeArrowheads="1"/>
          </p:cNvSpPr>
          <p:nvPr/>
        </p:nvSpPr>
        <p:spPr bwMode="auto">
          <a:xfrm>
            <a:off x="1547664" y="476672"/>
            <a:ext cx="7344816"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ru-RU" sz="1600" u="sng" dirty="0" smtClean="0">
                <a:solidFill>
                  <a:srgbClr val="800000"/>
                </a:solidFill>
                <a:latin typeface="Times New Roman" pitchFamily="18" charset="0"/>
                <a:cs typeface="Times New Roman" pitchFamily="18" charset="0"/>
              </a:rPr>
              <a:t>ИЗ ВОСПОМИНАНИЙ: </a:t>
            </a:r>
          </a:p>
          <a:p>
            <a:pPr algn="just"/>
            <a:r>
              <a:rPr lang="ru-RU" sz="1600" dirty="0" smtClean="0">
                <a:solidFill>
                  <a:srgbClr val="800000"/>
                </a:solidFill>
                <a:latin typeface="Times New Roman" pitchFamily="18" charset="0"/>
                <a:cs typeface="Times New Roman" pitchFamily="18" charset="0"/>
              </a:rPr>
              <a:t>«Наши войска с боями отступали. Наш полк отступал по Одесскому направлению. Мы  держали путь в сторону Краснодара. Это был по истине каторжный труд, когда каждый день приходилось десятки километров проходить пешком, вступать в бой, тащить на себе вещмешок килограммов 40, передвигаться то ползком, то бегом, стрелять и </a:t>
            </a:r>
            <a:r>
              <a:rPr lang="ru-RU" sz="1600" dirty="0" err="1" smtClean="0">
                <a:solidFill>
                  <a:srgbClr val="800000"/>
                </a:solidFill>
                <a:latin typeface="Times New Roman" pitchFamily="18" charset="0"/>
                <a:cs typeface="Times New Roman" pitchFamily="18" charset="0"/>
              </a:rPr>
              <a:t>уворачиваться</a:t>
            </a:r>
            <a:r>
              <a:rPr lang="ru-RU" sz="1600" dirty="0" smtClean="0">
                <a:solidFill>
                  <a:srgbClr val="800000"/>
                </a:solidFill>
                <a:latin typeface="Times New Roman" pitchFamily="18" charset="0"/>
                <a:cs typeface="Times New Roman" pitchFamily="18" charset="0"/>
              </a:rPr>
              <a:t> от вражеских пуль. Немцы продвигались стремительно. В памяти остался один из тяжёлых боев под селом </a:t>
            </a:r>
            <a:r>
              <a:rPr lang="ru-RU" sz="1600" dirty="0" err="1" smtClean="0">
                <a:solidFill>
                  <a:srgbClr val="800000"/>
                </a:solidFill>
                <a:latin typeface="Times New Roman" pitchFamily="18" charset="0"/>
                <a:cs typeface="Times New Roman" pitchFamily="18" charset="0"/>
              </a:rPr>
              <a:t>Черонобаевка</a:t>
            </a:r>
            <a:r>
              <a:rPr lang="ru-RU" sz="1600" dirty="0" smtClean="0">
                <a:solidFill>
                  <a:srgbClr val="800000"/>
                </a:solidFill>
                <a:latin typeface="Times New Roman" pitchFamily="18" charset="0"/>
                <a:cs typeface="Times New Roman" pitchFamily="18" charset="0"/>
              </a:rPr>
              <a:t> между Николаевым и Херсоном. Много солдат погибло, а в сводках </a:t>
            </a:r>
            <a:r>
              <a:rPr lang="ru-RU" sz="1600" dirty="0" err="1" smtClean="0">
                <a:solidFill>
                  <a:srgbClr val="800000"/>
                </a:solidFill>
                <a:latin typeface="Times New Roman" pitchFamily="18" charset="0"/>
                <a:cs typeface="Times New Roman" pitchFamily="18" charset="0"/>
              </a:rPr>
              <a:t>Совинформбюро</a:t>
            </a:r>
            <a:r>
              <a:rPr lang="ru-RU" sz="1600" dirty="0" smtClean="0">
                <a:solidFill>
                  <a:srgbClr val="800000"/>
                </a:solidFill>
                <a:latin typeface="Times New Roman" pitchFamily="18" charset="0"/>
                <a:cs typeface="Times New Roman" pitchFamily="18" charset="0"/>
              </a:rPr>
              <a:t> сообщили, что «проходили бои местного значения». И всё. И самым страшным снова были </a:t>
            </a:r>
            <a:r>
              <a:rPr lang="ru-RU" sz="1600" dirty="0" err="1" smtClean="0">
                <a:solidFill>
                  <a:srgbClr val="800000"/>
                </a:solidFill>
                <a:latin typeface="Times New Roman" pitchFamily="18" charset="0"/>
                <a:cs typeface="Times New Roman" pitchFamily="18" charset="0"/>
              </a:rPr>
              <a:t>авианалеты</a:t>
            </a:r>
            <a:r>
              <a:rPr lang="ru-RU" sz="1600" dirty="0" smtClean="0">
                <a:solidFill>
                  <a:srgbClr val="800000"/>
                </a:solidFill>
                <a:latin typeface="Times New Roman" pitchFamily="18" charset="0"/>
                <a:cs typeface="Times New Roman" pitchFamily="18" charset="0"/>
              </a:rPr>
              <a:t>. Все вокруг </a:t>
            </a:r>
          </a:p>
          <a:p>
            <a:pPr algn="just"/>
            <a:r>
              <a:rPr lang="ru-RU" sz="1600" dirty="0" smtClean="0">
                <a:solidFill>
                  <a:srgbClr val="800000"/>
                </a:solidFill>
                <a:latin typeface="Times New Roman" pitchFamily="18" charset="0"/>
                <a:cs typeface="Times New Roman" pitchFamily="18" charset="0"/>
              </a:rPr>
              <a:t>выло и ревело. Земля была разворочена  снарядами. </a:t>
            </a:r>
          </a:p>
          <a:p>
            <a:pPr algn="just"/>
            <a:r>
              <a:rPr lang="ru-RU" sz="1600" dirty="0" smtClean="0">
                <a:solidFill>
                  <a:srgbClr val="800000"/>
                </a:solidFill>
                <a:latin typeface="Times New Roman" pitchFamily="18" charset="0"/>
                <a:cs typeface="Times New Roman" pitchFamily="18" charset="0"/>
              </a:rPr>
              <a:t>Девчонки-санинструкторы вытаскивали (кого могли) раненых, тут же их перевязывали. После сражений проходили спецподразделения и</a:t>
            </a:r>
          </a:p>
          <a:p>
            <a:pPr algn="just"/>
            <a:r>
              <a:rPr lang="ru-RU" sz="1600" dirty="0" smtClean="0">
                <a:solidFill>
                  <a:srgbClr val="800000"/>
                </a:solidFill>
                <a:latin typeface="Times New Roman" pitchFamily="18" charset="0"/>
                <a:cs typeface="Times New Roman" pitchFamily="18" charset="0"/>
              </a:rPr>
              <a:t> производили зачистку территории, а иногда среди погибших </a:t>
            </a:r>
          </a:p>
          <a:p>
            <a:pPr algn="just"/>
            <a:r>
              <a:rPr lang="ru-RU" sz="1600" dirty="0" smtClean="0">
                <a:solidFill>
                  <a:srgbClr val="800000"/>
                </a:solidFill>
                <a:latin typeface="Times New Roman" pitchFamily="18" charset="0"/>
                <a:cs typeface="Times New Roman" pitchFamily="18" charset="0"/>
              </a:rPr>
              <a:t>обнаруживали раненых и отправляли в госпиталь. </a:t>
            </a:r>
          </a:p>
          <a:p>
            <a:pPr algn="just"/>
            <a:r>
              <a:rPr lang="ru-RU" sz="1600" dirty="0" smtClean="0">
                <a:solidFill>
                  <a:srgbClr val="800000"/>
                </a:solidFill>
                <a:latin typeface="Times New Roman" pitchFamily="18" charset="0"/>
                <a:cs typeface="Times New Roman" pitchFamily="18" charset="0"/>
              </a:rPr>
              <a:t>За войсками не успевала полевая кухня, кормили через раз.</a:t>
            </a:r>
          </a:p>
          <a:p>
            <a:pPr algn="just"/>
            <a:r>
              <a:rPr lang="ru-RU" sz="1600" dirty="0" smtClean="0">
                <a:solidFill>
                  <a:srgbClr val="800000"/>
                </a:solidFill>
                <a:latin typeface="Times New Roman" pitchFamily="18" charset="0"/>
                <a:cs typeface="Times New Roman" pitchFamily="18" charset="0"/>
              </a:rPr>
              <a:t> Много помогало местное население»</a:t>
            </a:r>
          </a:p>
          <a:p>
            <a:pPr algn="ctr"/>
            <a:r>
              <a:rPr lang="ru-RU" sz="1600" dirty="0" smtClean="0">
                <a:solidFill>
                  <a:srgbClr val="800000"/>
                </a:solidFill>
                <a:latin typeface="Times New Roman" pitchFamily="18" charset="0"/>
                <a:cs typeface="Times New Roman" pitchFamily="18" charset="0"/>
              </a:rPr>
              <a:t> </a:t>
            </a:r>
            <a:r>
              <a:rPr lang="ru-RU" sz="1600" dirty="0" err="1" smtClean="0">
                <a:solidFill>
                  <a:srgbClr val="800000"/>
                </a:solidFill>
                <a:latin typeface="Times New Roman" pitchFamily="18" charset="0"/>
                <a:cs typeface="Times New Roman" pitchFamily="18" charset="0"/>
              </a:rPr>
              <a:t>Северо-Кавказский</a:t>
            </a:r>
            <a:r>
              <a:rPr lang="ru-RU" sz="1600" dirty="0" smtClean="0">
                <a:solidFill>
                  <a:srgbClr val="800000"/>
                </a:solidFill>
                <a:latin typeface="Times New Roman" pitchFamily="18" charset="0"/>
                <a:cs typeface="Times New Roman" pitchFamily="18" charset="0"/>
              </a:rPr>
              <a:t> фронт, а затем Южный: </a:t>
            </a:r>
          </a:p>
          <a:p>
            <a:pPr algn="ctr"/>
            <a:r>
              <a:rPr lang="ru-RU" sz="1600" dirty="0" smtClean="0">
                <a:solidFill>
                  <a:srgbClr val="800000"/>
                </a:solidFill>
                <a:latin typeface="Times New Roman" pitchFamily="18" charset="0"/>
                <a:cs typeface="Times New Roman" pitchFamily="18" charset="0"/>
              </a:rPr>
              <a:t> Ейск, Краснодар, </a:t>
            </a:r>
          </a:p>
          <a:p>
            <a:pPr algn="ctr"/>
            <a:r>
              <a:rPr lang="ru-RU" sz="1600" dirty="0" smtClean="0">
                <a:solidFill>
                  <a:srgbClr val="800000"/>
                </a:solidFill>
                <a:latin typeface="Times New Roman" pitchFamily="18" charset="0"/>
                <a:cs typeface="Times New Roman" pitchFamily="18" charset="0"/>
              </a:rPr>
              <a:t>Ставропольский край…</a:t>
            </a:r>
            <a:endParaRPr lang="ru-RU" sz="1600" dirty="0">
              <a:solidFill>
                <a:srgbClr val="800000"/>
              </a:solidFill>
              <a:latin typeface="Times New Roman" pitchFamily="18" charset="0"/>
              <a:cs typeface="Times New Roman" pitchFamily="18" charset="0"/>
            </a:endParaRPr>
          </a:p>
        </p:txBody>
      </p:sp>
    </p:spTree>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7" name="TextBox 4"/>
          <p:cNvSpPr txBox="1">
            <a:spLocks noChangeArrowheads="1"/>
          </p:cNvSpPr>
          <p:nvPr/>
        </p:nvSpPr>
        <p:spPr bwMode="auto">
          <a:xfrm>
            <a:off x="1475656" y="6119336"/>
            <a:ext cx="4799013" cy="738664"/>
          </a:xfrm>
          <a:prstGeom prst="rect">
            <a:avLst/>
          </a:prstGeom>
          <a:noFill/>
          <a:ln w="9525">
            <a:noFill/>
            <a:miter lim="800000"/>
            <a:headEnd/>
            <a:tailEnd/>
          </a:ln>
        </p:spPr>
        <p:txBody>
          <a:bodyPr wrap="square">
            <a:spAutoFit/>
          </a:bodyPr>
          <a:lstStyle/>
          <a:p>
            <a:pPr algn="r"/>
            <a:r>
              <a:rPr lang="ru-RU" sz="1400" b="1" dirty="0">
                <a:solidFill>
                  <a:srgbClr val="0070C0"/>
                </a:solidFill>
                <a:latin typeface="Century Gothic" pitchFamily="34" charset="0"/>
              </a:rPr>
              <a:t>Объединенный архивный фонд №59 «Участники Великой Отечественной войны</a:t>
            </a:r>
            <a:r>
              <a:rPr lang="ru-RU" sz="1400" b="1" dirty="0" smtClean="0">
                <a:solidFill>
                  <a:srgbClr val="0070C0"/>
                </a:solidFill>
                <a:latin typeface="Century Gothic" pitchFamily="34" charset="0"/>
              </a:rPr>
              <a:t>»,</a:t>
            </a:r>
          </a:p>
          <a:p>
            <a:pPr algn="r"/>
            <a:r>
              <a:rPr lang="ru-RU" sz="1400" b="1" dirty="0" smtClean="0">
                <a:solidFill>
                  <a:srgbClr val="0070C0"/>
                </a:solidFill>
                <a:latin typeface="Century Gothic" pitchFamily="34" charset="0"/>
              </a:rPr>
              <a:t>опись № 16 «Приз Алексей Акимович»</a:t>
            </a:r>
            <a:endParaRPr lang="ru-RU" sz="1400" b="1" dirty="0">
              <a:solidFill>
                <a:srgbClr val="0070C0"/>
              </a:solidFill>
              <a:latin typeface="Century Gothic" pitchFamily="34" charset="0"/>
            </a:endParaRPr>
          </a:p>
        </p:txBody>
      </p:sp>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14337" name="Rectangle 1"/>
          <p:cNvSpPr>
            <a:spLocks noChangeArrowheads="1"/>
          </p:cNvSpPr>
          <p:nvPr/>
        </p:nvSpPr>
        <p:spPr bwMode="auto">
          <a:xfrm>
            <a:off x="1331640" y="0"/>
            <a:ext cx="7812360" cy="12388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a:p>
            <a:pPr algn="just" eaLnBrk="0" hangingPunct="0"/>
            <a:r>
              <a:rPr lang="ru-RU" sz="1600" b="1" dirty="0" smtClean="0">
                <a:solidFill>
                  <a:srgbClr val="800000"/>
                </a:solidFill>
                <a:latin typeface="Arial" pitchFamily="34" charset="0"/>
                <a:ea typeface="Times New Roman" pitchFamily="18" charset="0"/>
                <a:cs typeface="Arial" pitchFamily="34" charset="0"/>
              </a:rPr>
              <a:t>Приз Алексей Акимович</a:t>
            </a:r>
          </a:p>
          <a:p>
            <a:pPr algn="just" eaLnBrk="0" hangingPunct="0"/>
            <a:endParaRPr lang="ru-RU" sz="1600" b="1" dirty="0" smtClean="0">
              <a:solidFill>
                <a:srgbClr val="800000"/>
              </a:solidFill>
              <a:latin typeface="Arial" pitchFamily="34" charset="0"/>
              <a:ea typeface="Times New Roman" pitchFamily="18" charset="0"/>
              <a:cs typeface="Arial" pitchFamily="34" charset="0"/>
            </a:endParaRPr>
          </a:p>
          <a:p>
            <a:pPr algn="just" eaLnBrk="0" hangingPunct="0"/>
            <a:endParaRPr lang="ru-RU" sz="1600" b="1" dirty="0" smtClean="0">
              <a:solidFill>
                <a:srgbClr val="800000"/>
              </a:solidFill>
              <a:latin typeface="Arial" pitchFamily="34" charset="0"/>
              <a:ea typeface="Times New Roman" pitchFamily="18" charset="0"/>
              <a:cs typeface="Arial" pitchFamily="34" charset="0"/>
            </a:endParaRPr>
          </a:p>
          <a:p>
            <a:pPr lvl="0" algn="just" eaLnBrk="0" hangingPunct="0"/>
            <a:endParaRPr lang="ru-RU" sz="1050" dirty="0" smtClean="0">
              <a:solidFill>
                <a:srgbClr val="800000"/>
              </a:solidFill>
              <a:latin typeface="Arial" pitchFamily="34" charset="0"/>
              <a:cs typeface="Arial" pitchFamily="34" charset="0"/>
            </a:endParaRPr>
          </a:p>
        </p:txBody>
      </p:sp>
      <p:sp>
        <p:nvSpPr>
          <p:cNvPr id="2" name="Rectangle 1"/>
          <p:cNvSpPr>
            <a:spLocks noChangeArrowheads="1"/>
          </p:cNvSpPr>
          <p:nvPr/>
        </p:nvSpPr>
        <p:spPr bwMode="auto">
          <a:xfrm>
            <a:off x="899592" y="404664"/>
            <a:ext cx="7560840" cy="57554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Сменив форму моряка, Алексей стал солдатом 630-го стрелкового полка,</a:t>
            </a:r>
          </a:p>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 сформированного тут же в Новороссийске. </a:t>
            </a:r>
          </a:p>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sz="1600" b="0" i="0" u="sng"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ИЗ ВОСПОМИНАНИЙ</a:t>
            </a:r>
            <a:r>
              <a:rPr kumimoji="0" lang="ru-RU" sz="1600" b="0" i="0" u="none"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 «Вот здесь, в пехоте, я и ощутил всю тяжесть войны»</a:t>
            </a: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Ситуация изменилась после Сталинградской битвы. В 1943 году, после прорыва Сталинградского кольца, началось большое наступление советских войск. В одном из боев под станцией </a:t>
            </a:r>
            <a:r>
              <a:rPr kumimoji="0" lang="ru-RU" sz="1600" b="0" i="0" u="none" strike="noStrike" cap="none" normalizeH="0" baseline="0" dirty="0" err="1" smtClean="0">
                <a:ln>
                  <a:noFill/>
                </a:ln>
                <a:solidFill>
                  <a:srgbClr val="800000"/>
                </a:solidFill>
                <a:effectLst/>
                <a:latin typeface="Times New Roman" pitchFamily="18" charset="0"/>
                <a:ea typeface="Times New Roman" pitchFamily="18" charset="0"/>
                <a:cs typeface="Times New Roman" pitchFamily="18" charset="0"/>
              </a:rPr>
              <a:t>Ходыженская</a:t>
            </a:r>
            <a:r>
              <a:rPr kumimoji="0" lang="ru-RU" sz="1600" b="0" i="0" u="none"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 Алексей Акимович Приз получил свое первое  осколочное ранение. </a:t>
            </a:r>
            <a:endParaRPr kumimoji="0" lang="ru-RU" sz="1600" b="0" i="0" u="none" strike="noStrike" cap="none" normalizeH="0" baseline="0" dirty="0" smtClean="0">
              <a:ln>
                <a:noFill/>
              </a:ln>
              <a:solidFill>
                <a:srgbClr val="800000"/>
              </a:solidFill>
              <a:effectLst/>
              <a:latin typeface="Times New Roman" pitchFamily="18" charset="0"/>
              <a:cs typeface="Times New Roman" pitchFamily="18"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Переправившись через Дон, наши войска, а с ними А.А.Приз преследовали немцев вдоль побережья Черного и Азовского морей, освобождая Украину, одну за другой отвоевывая Запорожскую, Донецкую, Херсонскую области, - вспоминал ветеран. </a:t>
            </a: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После госпиталя попал в свою часть, а воевали уже в составе 2-го  Украинского фронта. Снова был ранен, а после госпиталя получил отпуск на два месяца и поехал проведать семью, маму в Читу, куда ее вместе с сёстрами эвакуировали из воронежской земли. </a:t>
            </a: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Но отпуск сократили, побыв дома всего 15 дней, снова призвали на фронт. </a:t>
            </a: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Воевал уже в составе 33-го истребительного противотанкового полка на I-м Украинском фронте. </a:t>
            </a:r>
            <a:endParaRPr kumimoji="0" lang="ru-RU" sz="1600" b="0" i="0" u="none" strike="noStrike" cap="none" normalizeH="0" baseline="0" dirty="0" smtClean="0">
              <a:ln>
                <a:noFill/>
              </a:ln>
              <a:solidFill>
                <a:srgbClr val="800000"/>
              </a:solidFill>
              <a:effectLst/>
              <a:latin typeface="Times New Roman" pitchFamily="18" charset="0"/>
              <a:cs typeface="Times New Roman" pitchFamily="18"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За время войны принимал участие в освобождении Краснодара, Одессы, </a:t>
            </a: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Севастополя, Херсона, одну за другой отвоевывая области Украины. </a:t>
            </a: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Самые жаркие бои развернулись в Венгрии. Уже пал Берлин, а часть, где служил А.Приз воевала и воевала. В венгерском городе </a:t>
            </a:r>
            <a:r>
              <a:rPr kumimoji="0" lang="ru-RU" sz="1600" b="0" i="0" u="none" strike="noStrike" cap="none" normalizeH="0" baseline="0" dirty="0" err="1" smtClean="0">
                <a:ln>
                  <a:noFill/>
                </a:ln>
                <a:solidFill>
                  <a:srgbClr val="800000"/>
                </a:solidFill>
                <a:effectLst/>
                <a:latin typeface="Times New Roman" pitchFamily="18" charset="0"/>
                <a:ea typeface="Times New Roman" pitchFamily="18" charset="0"/>
                <a:cs typeface="Times New Roman" pitchFamily="18" charset="0"/>
              </a:rPr>
              <a:t>Цферотворош</a:t>
            </a:r>
            <a:r>
              <a:rPr kumimoji="0" lang="ru-RU" sz="1600" b="0" i="0" u="none"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 А.Приз встретил известие о великой Победе</a:t>
            </a:r>
            <a:endParaRPr kumimoji="0" lang="ru-RU" sz="1600" b="0" i="0" u="none" strike="noStrike" cap="none" normalizeH="0" baseline="0" dirty="0" smtClean="0">
              <a:ln>
                <a:noFill/>
              </a:ln>
              <a:solidFill>
                <a:srgbClr val="800000"/>
              </a:solidFill>
              <a:effectLst/>
              <a:latin typeface="Times New Roman" pitchFamily="18" charset="0"/>
              <a:cs typeface="Times New Roman" pitchFamily="18" charset="0"/>
            </a:endParaRPr>
          </a:p>
        </p:txBody>
      </p:sp>
    </p:spTree>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7" name="TextBox 4"/>
          <p:cNvSpPr txBox="1">
            <a:spLocks noChangeArrowheads="1"/>
          </p:cNvSpPr>
          <p:nvPr/>
        </p:nvSpPr>
        <p:spPr bwMode="auto">
          <a:xfrm>
            <a:off x="1475656" y="5949280"/>
            <a:ext cx="4799013" cy="738664"/>
          </a:xfrm>
          <a:prstGeom prst="rect">
            <a:avLst/>
          </a:prstGeom>
          <a:noFill/>
          <a:ln w="9525">
            <a:noFill/>
            <a:miter lim="800000"/>
            <a:headEnd/>
            <a:tailEnd/>
          </a:ln>
        </p:spPr>
        <p:txBody>
          <a:bodyPr wrap="square">
            <a:spAutoFit/>
          </a:bodyPr>
          <a:lstStyle/>
          <a:p>
            <a:pPr algn="r"/>
            <a:r>
              <a:rPr lang="ru-RU" sz="1400" b="1" dirty="0">
                <a:solidFill>
                  <a:srgbClr val="0070C0"/>
                </a:solidFill>
                <a:latin typeface="Century Gothic" pitchFamily="34" charset="0"/>
              </a:rPr>
              <a:t>Объединенный архивный фонд №59 «Участники Великой Отечественной войны</a:t>
            </a:r>
            <a:r>
              <a:rPr lang="ru-RU" sz="1400" b="1" dirty="0" smtClean="0">
                <a:solidFill>
                  <a:srgbClr val="0070C0"/>
                </a:solidFill>
                <a:latin typeface="Century Gothic" pitchFamily="34" charset="0"/>
              </a:rPr>
              <a:t>»,</a:t>
            </a:r>
          </a:p>
          <a:p>
            <a:pPr algn="r"/>
            <a:r>
              <a:rPr lang="ru-RU" sz="1400" b="1" dirty="0" smtClean="0">
                <a:solidFill>
                  <a:srgbClr val="0070C0"/>
                </a:solidFill>
                <a:latin typeface="Century Gothic" pitchFamily="34" charset="0"/>
              </a:rPr>
              <a:t>опись № 16 «Приз Алексей Акимович»</a:t>
            </a:r>
            <a:endParaRPr lang="ru-RU" sz="1400" b="1" dirty="0">
              <a:solidFill>
                <a:srgbClr val="0070C0"/>
              </a:solidFill>
              <a:latin typeface="Century Gothic" pitchFamily="34" charset="0"/>
            </a:endParaRPr>
          </a:p>
        </p:txBody>
      </p:sp>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14337" name="Rectangle 1"/>
          <p:cNvSpPr>
            <a:spLocks noChangeArrowheads="1"/>
          </p:cNvSpPr>
          <p:nvPr/>
        </p:nvSpPr>
        <p:spPr bwMode="auto">
          <a:xfrm>
            <a:off x="1187624" y="0"/>
            <a:ext cx="781236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a:p>
            <a:pPr algn="just" eaLnBrk="0" hangingPunct="0"/>
            <a:r>
              <a:rPr lang="ru-RU" sz="1600" b="1" dirty="0" smtClean="0">
                <a:solidFill>
                  <a:srgbClr val="800000"/>
                </a:solidFill>
                <a:latin typeface="Arial" pitchFamily="34" charset="0"/>
                <a:ea typeface="Times New Roman" pitchFamily="18" charset="0"/>
                <a:cs typeface="Arial" pitchFamily="34" charset="0"/>
              </a:rPr>
              <a:t>Приз Алексей Акимович</a:t>
            </a:r>
          </a:p>
          <a:p>
            <a:pPr algn="just" eaLnBrk="0" hangingPunct="0"/>
            <a:endParaRPr lang="ru-RU" sz="1600" b="1" dirty="0" smtClean="0">
              <a:solidFill>
                <a:srgbClr val="800000"/>
              </a:solidFill>
              <a:latin typeface="Arial" pitchFamily="34" charset="0"/>
              <a:ea typeface="Times New Roman" pitchFamily="18" charset="0"/>
              <a:cs typeface="Arial" pitchFamily="34" charset="0"/>
            </a:endParaRPr>
          </a:p>
          <a:p>
            <a:pPr algn="just" eaLnBrk="0" hangingPunct="0"/>
            <a:endParaRPr lang="ru-RU" sz="1600" b="1" dirty="0" smtClean="0">
              <a:solidFill>
                <a:srgbClr val="800000"/>
              </a:solidFill>
              <a:latin typeface="Arial" pitchFamily="34" charset="0"/>
              <a:ea typeface="Times New Roman" pitchFamily="18" charset="0"/>
              <a:cs typeface="Arial" pitchFamily="34" charset="0"/>
            </a:endParaRPr>
          </a:p>
        </p:txBody>
      </p:sp>
      <p:sp>
        <p:nvSpPr>
          <p:cNvPr id="11" name="Прямоугольник 10"/>
          <p:cNvSpPr/>
          <p:nvPr/>
        </p:nvSpPr>
        <p:spPr>
          <a:xfrm>
            <a:off x="0" y="620688"/>
            <a:ext cx="9144000" cy="5328592"/>
          </a:xfrm>
          <a:prstGeom prst="rect">
            <a:avLst/>
          </a:prstGeom>
          <a:solidFill>
            <a:srgbClr val="FFC000"/>
          </a:solidFill>
          <a:ln w="2857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49263" algn="just"/>
            <a:r>
              <a:rPr lang="ru-RU" sz="1600" b="1" dirty="0" smtClean="0">
                <a:solidFill>
                  <a:srgbClr val="FF0000"/>
                </a:solidFill>
                <a:latin typeface="Times New Roman" pitchFamily="18" charset="0"/>
                <a:ea typeface="Calibri" pitchFamily="34" charset="0"/>
                <a:cs typeface="Times New Roman" pitchFamily="18" charset="0"/>
              </a:rPr>
              <a:t>После Сталинградской битвы  и наступления наших войск, случалось, что части, участвовавшие в боях, время от времени  отводили в тыл на отдых и для переформирования, так как были потери в личном составе. Стало лучше обеспечение войск. «Но жизнь была не халва», - смеялся ветеран. Но, и в такие тяжелые времена  происходили случаи, вызывающие смех. </a:t>
            </a:r>
          </a:p>
          <a:p>
            <a:pPr indent="449263" algn="just"/>
            <a:r>
              <a:rPr lang="ru-RU" sz="1600" u="sng" dirty="0" smtClean="0">
                <a:solidFill>
                  <a:srgbClr val="800000"/>
                </a:solidFill>
                <a:latin typeface="Times New Roman" pitchFamily="18" charset="0"/>
                <a:cs typeface="Times New Roman" pitchFamily="18" charset="0"/>
              </a:rPr>
              <a:t>ИЗ ВОСПОМИНАНИЙ: </a:t>
            </a:r>
          </a:p>
          <a:p>
            <a:pPr lvl="0" indent="449263" algn="just"/>
            <a:r>
              <a:rPr lang="ru-RU" sz="1600" b="1" dirty="0" smtClean="0">
                <a:solidFill>
                  <a:srgbClr val="FF0000"/>
                </a:solidFill>
                <a:latin typeface="Times New Roman" pitchFamily="18" charset="0"/>
                <a:ea typeface="Calibri" pitchFamily="34" charset="0"/>
                <a:cs typeface="Times New Roman" pitchFamily="18" charset="0"/>
              </a:rPr>
              <a:t>«Никогда не забуду, как мы обедали под </a:t>
            </a:r>
            <a:r>
              <a:rPr lang="ru-RU" sz="1600" b="1" dirty="0" err="1" smtClean="0">
                <a:solidFill>
                  <a:srgbClr val="FF0000"/>
                </a:solidFill>
                <a:latin typeface="Times New Roman" pitchFamily="18" charset="0"/>
                <a:ea typeface="Calibri" pitchFamily="34" charset="0"/>
                <a:cs typeface="Times New Roman" pitchFamily="18" charset="0"/>
              </a:rPr>
              <a:t>Ходыжинской</a:t>
            </a:r>
            <a:r>
              <a:rPr lang="ru-RU" sz="1600" b="1" dirty="0" smtClean="0">
                <a:solidFill>
                  <a:srgbClr val="FF0000"/>
                </a:solidFill>
                <a:latin typeface="Times New Roman" pitchFamily="18" charset="0"/>
                <a:ea typeface="Calibri" pitchFamily="34" charset="0"/>
                <a:cs typeface="Times New Roman" pitchFamily="18" charset="0"/>
              </a:rPr>
              <a:t> станицей. Дело было летом. Мы сидели на лужайке и ели гороховый суп-пюре. Не вдалеке мирно паслись лошади, пощипывая траву. Внезапно в небе появился немецкий самолет, а через несколько секунд мы увидели летящую бомбу. Началась бомбежка. Мы, не успев опомниться, побросав котелки с супом, ринулись прятаться в окоп. Времени у нас совсем не было, малейшее промедление могло стоить жизни. Старшина в своем стремлении спрятаться задел ногой ручку ведра с гороховым супом и вместе с ним свалился на нас в окоп. Надо было видеть нас после бомбежки, какой у нас был вид. Все долго смеялись сами над собой». </a:t>
            </a:r>
          </a:p>
          <a:p>
            <a:pPr lvl="0" indent="449263" algn="just"/>
            <a:r>
              <a:rPr lang="ru-RU" sz="1600" b="1" dirty="0" smtClean="0">
                <a:solidFill>
                  <a:srgbClr val="FF0000"/>
                </a:solidFill>
                <a:latin typeface="Times New Roman" pitchFamily="18" charset="0"/>
                <a:ea typeface="Calibri" pitchFamily="34" charset="0"/>
                <a:cs typeface="Times New Roman" pitchFamily="18" charset="0"/>
              </a:rPr>
              <a:t>В одном из таких боев под станцией </a:t>
            </a:r>
            <a:r>
              <a:rPr lang="ru-RU" sz="1600" b="1" dirty="0" err="1" smtClean="0">
                <a:solidFill>
                  <a:srgbClr val="FF0000"/>
                </a:solidFill>
                <a:latin typeface="Times New Roman" pitchFamily="18" charset="0"/>
                <a:ea typeface="Calibri" pitchFamily="34" charset="0"/>
                <a:cs typeface="Times New Roman" pitchFamily="18" charset="0"/>
              </a:rPr>
              <a:t>Ходыженская</a:t>
            </a:r>
            <a:r>
              <a:rPr lang="ru-RU" sz="1600" b="1" dirty="0" smtClean="0">
                <a:solidFill>
                  <a:srgbClr val="FF0000"/>
                </a:solidFill>
                <a:latin typeface="Times New Roman" pitchFamily="18" charset="0"/>
                <a:ea typeface="Calibri" pitchFamily="34" charset="0"/>
                <a:cs typeface="Times New Roman" pitchFamily="18" charset="0"/>
              </a:rPr>
              <a:t> Алексей Акимович Приз получил свое первое осколочное ранение. </a:t>
            </a:r>
            <a:endParaRPr lang="ru-RU" sz="1600" b="1" dirty="0" smtClean="0">
              <a:solidFill>
                <a:srgbClr val="FF0000"/>
              </a:solidFill>
              <a:latin typeface="Arial" pitchFamily="34" charset="0"/>
              <a:cs typeface="Arial" pitchFamily="34" charset="0"/>
            </a:endParaRPr>
          </a:p>
          <a:p>
            <a:pPr lvl="0" indent="457200" algn="ctr" eaLnBrk="0" hangingPunct="0"/>
            <a:r>
              <a:rPr lang="ru-RU" sz="1600" b="1" dirty="0" smtClean="0">
                <a:solidFill>
                  <a:srgbClr val="FF0000"/>
                </a:solidFill>
                <a:latin typeface="Times New Roman" pitchFamily="18" charset="0"/>
                <a:ea typeface="Calibri" pitchFamily="34" charset="0"/>
                <a:cs typeface="Times New Roman" pitchFamily="18" charset="0"/>
              </a:rPr>
              <a:t>Вы решали в том бою кровавом:</a:t>
            </a:r>
            <a:endParaRPr lang="ru-RU" sz="1600" b="1" dirty="0" smtClean="0">
              <a:solidFill>
                <a:srgbClr val="FF0000"/>
              </a:solidFill>
              <a:latin typeface="Arial" pitchFamily="34" charset="0"/>
              <a:cs typeface="Arial" pitchFamily="34" charset="0"/>
            </a:endParaRPr>
          </a:p>
          <a:p>
            <a:pPr lvl="0" indent="457200" algn="ctr" eaLnBrk="0" hangingPunct="0"/>
            <a:r>
              <a:rPr lang="ru-RU" sz="1600" b="1" dirty="0" smtClean="0">
                <a:solidFill>
                  <a:srgbClr val="FF0000"/>
                </a:solidFill>
                <a:latin typeface="Times New Roman" pitchFamily="18" charset="0"/>
                <a:ea typeface="Calibri" pitchFamily="34" charset="0"/>
                <a:cs typeface="Times New Roman" pitchFamily="18" charset="0"/>
              </a:rPr>
              <a:t>Быть нам на земле или не быть.</a:t>
            </a:r>
            <a:endParaRPr lang="ru-RU" sz="1600" b="1" dirty="0" smtClean="0">
              <a:solidFill>
                <a:srgbClr val="FF0000"/>
              </a:solidFill>
              <a:latin typeface="Arial" pitchFamily="34" charset="0"/>
              <a:cs typeface="Arial" pitchFamily="34" charset="0"/>
            </a:endParaRPr>
          </a:p>
          <a:p>
            <a:pPr lvl="0" indent="457200" algn="ctr" eaLnBrk="0" hangingPunct="0"/>
            <a:r>
              <a:rPr lang="ru-RU" sz="1600" b="1" dirty="0" smtClean="0">
                <a:solidFill>
                  <a:srgbClr val="FF0000"/>
                </a:solidFill>
                <a:latin typeface="Times New Roman" pitchFamily="18" charset="0"/>
                <a:ea typeface="Calibri" pitchFamily="34" charset="0"/>
                <a:cs typeface="Times New Roman" pitchFamily="18" charset="0"/>
              </a:rPr>
              <a:t>Победили Вы врага со славой,</a:t>
            </a:r>
            <a:endParaRPr lang="ru-RU" sz="1600" b="1" dirty="0" smtClean="0">
              <a:solidFill>
                <a:srgbClr val="FF0000"/>
              </a:solidFill>
              <a:latin typeface="Arial" pitchFamily="34" charset="0"/>
              <a:cs typeface="Arial" pitchFamily="34" charset="0"/>
            </a:endParaRPr>
          </a:p>
          <a:p>
            <a:pPr lvl="0" indent="457200" algn="ctr" eaLnBrk="0" hangingPunct="0"/>
            <a:r>
              <a:rPr lang="ru-RU" sz="1600" b="1" dirty="0" smtClean="0">
                <a:solidFill>
                  <a:srgbClr val="FF0000"/>
                </a:solidFill>
                <a:latin typeface="Times New Roman" pitchFamily="18" charset="0"/>
                <a:ea typeface="Calibri" pitchFamily="34" charset="0"/>
                <a:cs typeface="Times New Roman" pitchFamily="18" charset="0"/>
              </a:rPr>
              <a:t>Мы об этом не должны забыть</a:t>
            </a:r>
            <a:endParaRPr lang="ru-RU" sz="1600" b="1" dirty="0" smtClean="0">
              <a:solidFill>
                <a:srgbClr val="FF0000"/>
              </a:solidFill>
              <a:latin typeface="Arial" pitchFamily="34" charset="0"/>
              <a:cs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7" name="TextBox 4"/>
          <p:cNvSpPr txBox="1">
            <a:spLocks noChangeArrowheads="1"/>
          </p:cNvSpPr>
          <p:nvPr/>
        </p:nvSpPr>
        <p:spPr bwMode="auto">
          <a:xfrm>
            <a:off x="2051720" y="5517232"/>
            <a:ext cx="4799013" cy="738664"/>
          </a:xfrm>
          <a:prstGeom prst="rect">
            <a:avLst/>
          </a:prstGeom>
          <a:noFill/>
          <a:ln w="9525">
            <a:noFill/>
            <a:miter lim="800000"/>
            <a:headEnd/>
            <a:tailEnd/>
          </a:ln>
        </p:spPr>
        <p:txBody>
          <a:bodyPr wrap="square">
            <a:spAutoFit/>
          </a:bodyPr>
          <a:lstStyle/>
          <a:p>
            <a:pPr algn="r"/>
            <a:r>
              <a:rPr lang="ru-RU" sz="1400" b="1" dirty="0">
                <a:solidFill>
                  <a:srgbClr val="0070C0"/>
                </a:solidFill>
                <a:latin typeface="Century Gothic" pitchFamily="34" charset="0"/>
              </a:rPr>
              <a:t>Объединенный архивный фонд №59 «Участники Великой Отечественной войны</a:t>
            </a:r>
            <a:r>
              <a:rPr lang="ru-RU" sz="1400" b="1" dirty="0" smtClean="0">
                <a:solidFill>
                  <a:srgbClr val="0070C0"/>
                </a:solidFill>
                <a:latin typeface="Century Gothic" pitchFamily="34" charset="0"/>
              </a:rPr>
              <a:t>»,</a:t>
            </a:r>
          </a:p>
          <a:p>
            <a:pPr algn="r"/>
            <a:r>
              <a:rPr lang="ru-RU" sz="1400" b="1" dirty="0" smtClean="0">
                <a:solidFill>
                  <a:srgbClr val="0070C0"/>
                </a:solidFill>
                <a:latin typeface="Century Gothic" pitchFamily="34" charset="0"/>
              </a:rPr>
              <a:t>опись № 16 «Приз Алексей Акимович»</a:t>
            </a:r>
            <a:endParaRPr lang="ru-RU" sz="1400" b="1" dirty="0">
              <a:solidFill>
                <a:srgbClr val="0070C0"/>
              </a:solidFill>
              <a:latin typeface="Century Gothic" pitchFamily="34" charset="0"/>
            </a:endParaRPr>
          </a:p>
        </p:txBody>
      </p:sp>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14337" name="Rectangle 1"/>
          <p:cNvSpPr>
            <a:spLocks noChangeArrowheads="1"/>
          </p:cNvSpPr>
          <p:nvPr/>
        </p:nvSpPr>
        <p:spPr bwMode="auto">
          <a:xfrm>
            <a:off x="1619672" y="116632"/>
            <a:ext cx="3384376"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a:p>
            <a:pPr algn="just" eaLnBrk="0" hangingPunct="0"/>
            <a:r>
              <a:rPr lang="ru-RU" sz="1600" b="1" dirty="0" smtClean="0">
                <a:solidFill>
                  <a:srgbClr val="800000"/>
                </a:solidFill>
                <a:latin typeface="Arial" pitchFamily="34" charset="0"/>
                <a:ea typeface="Times New Roman" pitchFamily="18" charset="0"/>
                <a:cs typeface="Arial" pitchFamily="34" charset="0"/>
              </a:rPr>
              <a:t>Приз Алексей Акимович </a:t>
            </a:r>
          </a:p>
        </p:txBody>
      </p:sp>
      <p:pic>
        <p:nvPicPr>
          <p:cNvPr id="12" name="Picture 16" descr="C:\Users\User\Desktop\59-16 Приз А.А\ф.59 оп. 16 Приз А.А док-и скан\6 Военный билет\ф. 59 оп.16 ед.хр. 6 лист 13.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331640" y="764704"/>
            <a:ext cx="5943600" cy="4187825"/>
          </a:xfrm>
          <a:prstGeom prst="rect">
            <a:avLst/>
          </a:prstGeom>
          <a:noFill/>
        </p:spPr>
      </p:pic>
      <p:sp>
        <p:nvSpPr>
          <p:cNvPr id="11" name="Прямоугольник 10"/>
          <p:cNvSpPr/>
          <p:nvPr/>
        </p:nvSpPr>
        <p:spPr>
          <a:xfrm>
            <a:off x="1691680" y="3140968"/>
            <a:ext cx="5616624" cy="2304256"/>
          </a:xfrm>
          <a:prstGeom prst="rect">
            <a:avLst/>
          </a:prstGeom>
          <a:solidFill>
            <a:srgbClr val="FFC000"/>
          </a:solidFill>
          <a:ln w="2857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eaLnBrk="0" hangingPunct="0"/>
            <a:r>
              <a:rPr lang="ru-RU" dirty="0" smtClean="0">
                <a:solidFill>
                  <a:srgbClr val="800000"/>
                </a:solidFill>
                <a:latin typeface="Arial" pitchFamily="34" charset="0"/>
                <a:ea typeface="Times New Roman" pitchFamily="18" charset="0"/>
                <a:cs typeface="Arial" pitchFamily="34" charset="0"/>
              </a:rPr>
              <a:t>Награды за боевые заслуги и подвиги</a:t>
            </a:r>
          </a:p>
          <a:p>
            <a:pPr lvl="0" algn="just" eaLnBrk="0" hangingPunct="0"/>
            <a:r>
              <a:rPr lang="ru-RU" b="1" dirty="0" smtClean="0">
                <a:solidFill>
                  <a:srgbClr val="800000"/>
                </a:solidFill>
                <a:latin typeface="Arial" pitchFamily="34" charset="0"/>
                <a:ea typeface="Times New Roman" pitchFamily="18" charset="0"/>
                <a:cs typeface="Arial" pitchFamily="34" charset="0"/>
              </a:rPr>
              <a:t>орден Отечественной войны </a:t>
            </a:r>
            <a:r>
              <a:rPr lang="en-US" b="1" dirty="0" smtClean="0">
                <a:solidFill>
                  <a:srgbClr val="800000"/>
                </a:solidFill>
                <a:latin typeface="Arial" pitchFamily="34" charset="0"/>
                <a:ea typeface="Times New Roman" pitchFamily="18" charset="0"/>
                <a:cs typeface="Arial" pitchFamily="34" charset="0"/>
              </a:rPr>
              <a:t>II</a:t>
            </a:r>
            <a:r>
              <a:rPr lang="ru-RU" b="1" dirty="0" smtClean="0">
                <a:solidFill>
                  <a:srgbClr val="800000"/>
                </a:solidFill>
                <a:latin typeface="Arial" pitchFamily="34" charset="0"/>
                <a:ea typeface="Times New Roman" pitchFamily="18" charset="0"/>
                <a:cs typeface="Arial" pitchFamily="34" charset="0"/>
              </a:rPr>
              <a:t> степени, </a:t>
            </a:r>
          </a:p>
          <a:p>
            <a:pPr lvl="0" algn="just" eaLnBrk="0" hangingPunct="0"/>
            <a:r>
              <a:rPr lang="ru-RU" b="1" dirty="0" smtClean="0">
                <a:solidFill>
                  <a:srgbClr val="800000"/>
                </a:solidFill>
                <a:latin typeface="Arial" pitchFamily="34" charset="0"/>
                <a:ea typeface="Times New Roman" pitchFamily="18" charset="0"/>
                <a:cs typeface="Arial" pitchFamily="34" charset="0"/>
              </a:rPr>
              <a:t>медаль «За отвагу», </a:t>
            </a:r>
          </a:p>
          <a:p>
            <a:pPr lvl="0" algn="just" eaLnBrk="0" hangingPunct="0"/>
            <a:r>
              <a:rPr lang="ru-RU" b="1" dirty="0" smtClean="0">
                <a:solidFill>
                  <a:srgbClr val="800000"/>
                </a:solidFill>
                <a:latin typeface="Arial" pitchFamily="34" charset="0"/>
                <a:ea typeface="Times New Roman" pitchFamily="18" charset="0"/>
                <a:cs typeface="Arial" pitchFamily="34" charset="0"/>
              </a:rPr>
              <a:t>медаль «За победу над Японией», </a:t>
            </a:r>
          </a:p>
          <a:p>
            <a:pPr lvl="0" algn="just" eaLnBrk="0" hangingPunct="0"/>
            <a:r>
              <a:rPr lang="ru-RU" b="1" dirty="0" smtClean="0">
                <a:solidFill>
                  <a:srgbClr val="800000"/>
                </a:solidFill>
                <a:latin typeface="Arial" pitchFamily="34" charset="0"/>
                <a:ea typeface="Times New Roman" pitchFamily="18" charset="0"/>
                <a:cs typeface="Arial" pitchFamily="34" charset="0"/>
              </a:rPr>
              <a:t>юбилейные медали</a:t>
            </a:r>
            <a:endParaRPr lang="ru-RU" dirty="0" smtClean="0">
              <a:solidFill>
                <a:srgbClr val="800000"/>
              </a:solidFill>
              <a:latin typeface="Arial" pitchFamily="34" charset="0"/>
              <a:cs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46081" name="Rectangle 1"/>
          <p:cNvSpPr>
            <a:spLocks noChangeArrowheads="1"/>
          </p:cNvSpPr>
          <p:nvPr/>
        </p:nvSpPr>
        <p:spPr bwMode="auto">
          <a:xfrm>
            <a:off x="1331640" y="0"/>
            <a:ext cx="4320480" cy="6340197"/>
          </a:xfrm>
          <a:prstGeom prst="rect">
            <a:avLst/>
          </a:prstGeom>
          <a:solidFill>
            <a:srgbClr val="FFC000"/>
          </a:solidFill>
          <a:ln w="9525">
            <a:solidFill>
              <a:srgbClr val="FF6600"/>
            </a:solidFill>
            <a:miter lim="800000"/>
            <a:headEnd/>
            <a:tailEnd/>
          </a:ln>
          <a:effectLst/>
        </p:spPr>
        <p:txBody>
          <a:bodyPr vert="horz" wrap="square" lIns="91440" tIns="45720" rIns="91440" bIns="45720" numCol="1" anchor="ctr" anchorCtr="0" compatLnSpc="1">
            <a:prstTxWarp prst="textNoShape">
              <a:avLst/>
            </a:prstTxWarp>
            <a:spAutoFit/>
          </a:bodyPr>
          <a:lstStyle/>
          <a:p>
            <a:r>
              <a:rPr kumimoji="0" lang="ru-RU" sz="1400" b="0" i="0" u="none" strike="noStrike" cap="none" normalizeH="0" baseline="0" dirty="0" smtClean="0">
                <a:ln>
                  <a:noFill/>
                </a:ln>
                <a:solidFill>
                  <a:srgbClr val="333333"/>
                </a:solidFill>
                <a:effectLst/>
                <a:latin typeface="Times New Roman" pitchFamily="18" charset="0"/>
                <a:cs typeface="Times New Roman" pitchFamily="18" charset="0"/>
              </a:rPr>
              <a:t> </a:t>
            </a:r>
            <a:r>
              <a:rPr lang="ru-RU" sz="1400" b="1" dirty="0" smtClean="0">
                <a:latin typeface="Times New Roman" pitchFamily="18" charset="0"/>
                <a:cs typeface="Times New Roman" pitchFamily="18" charset="0"/>
              </a:rPr>
              <a:t>Не забуду я памятной даты,</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Когда к нашему полустанку</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Через фронт родные солдаты</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Прорывались под прикрытием танков.</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Степь дрожала в раскатах залпов,</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Дым окутал донские станицы,</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Сибиряк по пути на запад</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В хату к нам забежал напиться</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С автоматом, усатый дядя,</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Говорящий простуженным басом,</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Угощался, устало глядя,</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Молодым, сладковатым квасом.</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Я не знал, что от радости делать,</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И потрагивал диск автомата.</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К полушубку прижавшись несмело,</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Улыбался сквозь слезы солдату.</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А солдат выпил кружку с лишком,</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Помолчал и спросил: - Как зовут-то?</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 Как зовут меня?.. Мишей… Мишкой… -</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Я сказал, покраснев почему-то.</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 Мишка?! Сын у меня был Мишка.</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С Дона шли в одном отделенье…</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Пал он в первом бою, мой Мишка…</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И ушел солдат в наступленье.</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И над степью летел громыхающих танков ветер.</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И вставала над Доном свободного утра заря.</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Это было давно, в девятьсот сорок третьем,</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Восемнадцатого января</a:t>
            </a:r>
          </a:p>
          <a:p>
            <a:r>
              <a:rPr lang="ru-RU" sz="1400" b="1" dirty="0" smtClean="0">
                <a:latin typeface="Times New Roman" pitchFamily="18" charset="0"/>
                <a:cs typeface="Times New Roman" pitchFamily="18" charset="0"/>
              </a:rPr>
              <a:t>                        Михаил Шевченко «Освобожденье»</a:t>
            </a:r>
            <a:endParaRPr lang="ru-RU" sz="1400" b="1" dirty="0">
              <a:latin typeface="Times New Roman" pitchFamily="18" charset="0"/>
              <a:cs typeface="Times New Roman" pitchFamily="18" charset="0"/>
            </a:endParaRPr>
          </a:p>
        </p:txBody>
      </p:sp>
      <p:sp>
        <p:nvSpPr>
          <p:cNvPr id="7" name="Rectangle 1"/>
          <p:cNvSpPr>
            <a:spLocks noChangeArrowheads="1"/>
          </p:cNvSpPr>
          <p:nvPr/>
        </p:nvSpPr>
        <p:spPr bwMode="auto">
          <a:xfrm>
            <a:off x="5652120" y="188640"/>
            <a:ext cx="3491880" cy="6247864"/>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ru-RU" sz="1600" b="1" dirty="0" smtClean="0">
                <a:solidFill>
                  <a:srgbClr val="800000"/>
                </a:solidFill>
                <a:latin typeface="Arial" pitchFamily="34" charset="0"/>
                <a:ea typeface="Times New Roman" pitchFamily="18" charset="0"/>
                <a:cs typeface="Arial" pitchFamily="34" charset="0"/>
              </a:rPr>
              <a:t>Приз Алексей Акимович</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Никогда  Алексей не мог привыкнуть  к свисту бомб, когда хотелось «зарыться с головой в песок». Да  что там танк,  пулемет, дот! Главное, кто кого возьмет! А тут, когда бомбы воют, а ты просто мишень…</a:t>
            </a: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Шел солдат, полз солдат по родной земле, а она, милая, берегла  его и одаривала теплом и любовью. За годы войны он трижды лежал в госпитале, особенно тяжелым было третье ранение.</a:t>
            </a:r>
          </a:p>
          <a:p>
            <a:pPr lvl="0" eaLnBrk="0" hangingPunct="0"/>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С мая  по июль 45-го он засыпал и просыпался под стук колес, эшелон</a:t>
            </a:r>
            <a:r>
              <a:rPr kumimoji="0" lang="ru-RU" sz="1600" b="0" i="0" u="none" strike="noStrike" cap="none" normalizeH="0" dirty="0" smtClean="0">
                <a:ln>
                  <a:noFill/>
                </a:ln>
                <a:solidFill>
                  <a:srgbClr val="800000"/>
                </a:solidFill>
                <a:effectLst/>
                <a:latin typeface="Times New Roman" pitchFamily="18" charset="0"/>
                <a:ea typeface="Calibri" pitchFamily="34" charset="0"/>
                <a:cs typeface="Times New Roman" pitchFamily="18" charset="0"/>
              </a:rPr>
              <a:t> вез его в </a:t>
            </a:r>
            <a:r>
              <a:rPr lang="ru-RU" sz="1600" dirty="0" smtClean="0">
                <a:solidFill>
                  <a:srgbClr val="800000"/>
                </a:solidFill>
                <a:latin typeface="Times New Roman" pitchFamily="18" charset="0"/>
                <a:ea typeface="Calibri" pitchFamily="34" charset="0"/>
                <a:cs typeface="Times New Roman" pitchFamily="18" charset="0"/>
              </a:rPr>
              <a:t> Манчжурию . </a:t>
            </a: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Из тринадцати дней настоящей войны с </a:t>
            </a:r>
            <a:r>
              <a:rPr kumimoji="0" lang="ru-RU" sz="1600" b="0" i="0" u="none" strike="noStrike" cap="none" normalizeH="0" baseline="0" dirty="0" err="1" smtClean="0">
                <a:ln>
                  <a:noFill/>
                </a:ln>
                <a:solidFill>
                  <a:srgbClr val="800000"/>
                </a:solidFill>
                <a:effectLst/>
                <a:latin typeface="Times New Roman" pitchFamily="18" charset="0"/>
                <a:ea typeface="Calibri" pitchFamily="34" charset="0"/>
                <a:cs typeface="Times New Roman" pitchFamily="18" charset="0"/>
              </a:rPr>
              <a:t>Квантунской</a:t>
            </a: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 армией было только три, вспоминал Алексей Акимович.</a:t>
            </a: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Война закончилась быстро, так как император Японии Хирохито принял решение сложить оружие, но армия продолжала боевые действия. Наши солдаты  занимались разоружением японских формирований</a:t>
            </a: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10" name="TextBox 4"/>
          <p:cNvSpPr txBox="1">
            <a:spLocks noChangeArrowheads="1"/>
          </p:cNvSpPr>
          <p:nvPr/>
        </p:nvSpPr>
        <p:spPr bwMode="auto">
          <a:xfrm>
            <a:off x="1331640" y="5877272"/>
            <a:ext cx="4799013" cy="738664"/>
          </a:xfrm>
          <a:prstGeom prst="rect">
            <a:avLst/>
          </a:prstGeom>
          <a:noFill/>
          <a:ln w="9525">
            <a:noFill/>
            <a:miter lim="800000"/>
            <a:headEnd/>
            <a:tailEnd/>
          </a:ln>
        </p:spPr>
        <p:txBody>
          <a:bodyPr wrap="square">
            <a:spAutoFit/>
          </a:bodyPr>
          <a:lstStyle/>
          <a:p>
            <a:pPr algn="r"/>
            <a:r>
              <a:rPr lang="ru-RU" sz="1400" b="1" dirty="0">
                <a:solidFill>
                  <a:srgbClr val="0070C0"/>
                </a:solidFill>
                <a:latin typeface="Cambria" pitchFamily="18" charset="0"/>
                <a:ea typeface="BatangChe" pitchFamily="49" charset="-127"/>
                <a:cs typeface="Aharoni" pitchFamily="2" charset="-79"/>
              </a:rPr>
              <a:t>Объединенный архивный фонд №59 «Участники Великой Отечественной </a:t>
            </a:r>
            <a:r>
              <a:rPr lang="ru-RU" sz="1400" b="1" dirty="0" smtClean="0">
                <a:solidFill>
                  <a:srgbClr val="0070C0"/>
                </a:solidFill>
                <a:latin typeface="Cambria" pitchFamily="18" charset="0"/>
                <a:ea typeface="BatangChe" pitchFamily="49" charset="-127"/>
                <a:cs typeface="Aharoni" pitchFamily="2" charset="-79"/>
              </a:rPr>
              <a:t>войны»,</a:t>
            </a:r>
          </a:p>
          <a:p>
            <a:pPr algn="r"/>
            <a:r>
              <a:rPr lang="ru-RU" sz="1400" b="1" dirty="0" smtClean="0">
                <a:solidFill>
                  <a:srgbClr val="0070C0"/>
                </a:solidFill>
                <a:latin typeface="Cambria" pitchFamily="18" charset="0"/>
                <a:ea typeface="BatangChe" pitchFamily="49" charset="-127"/>
                <a:cs typeface="Aharoni" pitchFamily="2" charset="-79"/>
              </a:rPr>
              <a:t>опись № 16 «Приз Алексей Акимович» </a:t>
            </a:r>
            <a:endParaRPr lang="ru-RU" sz="1400" b="1" dirty="0">
              <a:solidFill>
                <a:srgbClr val="0070C0"/>
              </a:solidFill>
              <a:latin typeface="Cambria" pitchFamily="18" charset="0"/>
              <a:ea typeface="BatangChe" pitchFamily="49" charset="-127"/>
              <a:cs typeface="Aharoni" pitchFamily="2" charset="-79"/>
            </a:endParaRPr>
          </a:p>
        </p:txBody>
      </p:sp>
      <p:pic>
        <p:nvPicPr>
          <p:cNvPr id="1035" name="Picture 11" descr="C:\Users\User\Desktop\59-16 Приз А.А\ф.59 оп. 16 Приз А.А док-и скан\6 Военный билет\ф. 59 оп.16 ед.хр. 6 лист 8.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259632" y="0"/>
            <a:ext cx="8674100" cy="4048125"/>
          </a:xfrm>
          <a:prstGeom prst="rect">
            <a:avLst/>
          </a:prstGeom>
          <a:noFill/>
        </p:spPr>
      </p:pic>
      <p:pic>
        <p:nvPicPr>
          <p:cNvPr id="1045" name="Picture 21" descr="C:\Users\User\Desktop\59-16 Приз А.А\ф.59 оп. 16 Приз А.А док-и скан\6 Военный билет\ф. 59 оп.16 ед.хр. 6 лист 18.jpg"/>
          <p:cNvPicPr>
            <a:picLocks noChangeAspect="1" noChangeArrowheads="1"/>
          </p:cNvPicPr>
          <p:nvPr/>
        </p:nvPicPr>
        <p:blipFill>
          <a:blip r:embed="rId4" cstate="print"/>
          <a:srcRect/>
          <a:stretch>
            <a:fillRect/>
          </a:stretch>
        </p:blipFill>
        <p:spPr bwMode="auto">
          <a:xfrm>
            <a:off x="3491880" y="1772816"/>
            <a:ext cx="3024336" cy="3888432"/>
          </a:xfrm>
          <a:prstGeom prst="rect">
            <a:avLst/>
          </a:prstGeom>
          <a:noFill/>
        </p:spPr>
      </p:pic>
      <p:sp>
        <p:nvSpPr>
          <p:cNvPr id="28" name="Прямоугольник 27"/>
          <p:cNvSpPr/>
          <p:nvPr/>
        </p:nvSpPr>
        <p:spPr>
          <a:xfrm>
            <a:off x="1187624" y="2708920"/>
            <a:ext cx="2304256" cy="1296144"/>
          </a:xfrm>
          <a:prstGeom prst="rect">
            <a:avLst/>
          </a:prstGeom>
          <a:solidFill>
            <a:srgbClr val="FFC000"/>
          </a:solidFill>
          <a:ln w="2857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eaLnBrk="0" hangingPunct="0"/>
            <a:r>
              <a:rPr lang="ru-RU" sz="1400" b="1" dirty="0" smtClean="0">
                <a:solidFill>
                  <a:srgbClr val="800000"/>
                </a:solidFill>
                <a:latin typeface="Arial" pitchFamily="34" charset="0"/>
                <a:ea typeface="Times New Roman" pitchFamily="18" charset="0"/>
                <a:cs typeface="Arial" pitchFamily="34" charset="0"/>
              </a:rPr>
              <a:t>Великая Отечественная война окончилась, но сражения продолжались в войне с Японией</a:t>
            </a:r>
          </a:p>
        </p:txBody>
      </p:sp>
      <p:sp>
        <p:nvSpPr>
          <p:cNvPr id="9" name="Прямоугольник 8"/>
          <p:cNvSpPr/>
          <p:nvPr/>
        </p:nvSpPr>
        <p:spPr>
          <a:xfrm>
            <a:off x="6516216" y="0"/>
            <a:ext cx="2627784" cy="4149080"/>
          </a:xfrm>
          <a:prstGeom prst="rect">
            <a:avLst/>
          </a:prstGeom>
          <a:solidFill>
            <a:srgbClr val="FFC000"/>
          </a:solidFill>
          <a:ln w="2857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indent="449263" algn="just" eaLnBrk="0" hangingPunct="0"/>
            <a:r>
              <a:rPr lang="ru-RU" sz="1600" b="1" dirty="0" smtClean="0">
                <a:solidFill>
                  <a:srgbClr val="800000"/>
                </a:solidFill>
                <a:latin typeface="Times New Roman" pitchFamily="18" charset="0"/>
                <a:ea typeface="Times New Roman" pitchFamily="18" charset="0"/>
                <a:cs typeface="Arial" pitchFamily="34" charset="0"/>
              </a:rPr>
              <a:t>2-го мая 1945 года солдат посадили в эшелоны и отправили на Дальний Восток. Расположившись в пригороде Хабаровска, стали готовиться к войне с Японией.  Мирная жизнь наступила для Алексея Акимовича только в декабре 1946 года. Демобилизовали А.А.Приза в связи с приказом  И.В.Сталина, по которому  отправляли в тыл всех, кто был причастен к металлургии</a:t>
            </a:r>
            <a:endParaRPr lang="ru-RU" sz="1600" b="1" dirty="0" smtClean="0">
              <a:solidFill>
                <a:srgbClr val="800000"/>
              </a:solidFill>
              <a:latin typeface="Arial" pitchFamily="34" charset="0"/>
              <a:ea typeface="Times New Roman" pitchFamily="18" charset="0"/>
              <a:cs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179512" y="0"/>
            <a:ext cx="9144000" cy="6858000"/>
          </a:xfrm>
          <a:prstGeom prst="rect">
            <a:avLst/>
          </a:prstGeom>
          <a:noFill/>
        </p:spPr>
      </p:pic>
      <p:sp>
        <p:nvSpPr>
          <p:cNvPr id="31747" name="TextBox 4"/>
          <p:cNvSpPr txBox="1">
            <a:spLocks noChangeArrowheads="1"/>
          </p:cNvSpPr>
          <p:nvPr/>
        </p:nvSpPr>
        <p:spPr bwMode="auto">
          <a:xfrm>
            <a:off x="1979712" y="5085184"/>
            <a:ext cx="4799013" cy="1169551"/>
          </a:xfrm>
          <a:prstGeom prst="rect">
            <a:avLst/>
          </a:prstGeom>
          <a:noFill/>
          <a:ln w="9525">
            <a:noFill/>
            <a:miter lim="800000"/>
            <a:headEnd/>
            <a:tailEnd/>
          </a:ln>
        </p:spPr>
        <p:txBody>
          <a:bodyPr wrap="square">
            <a:spAutoFit/>
          </a:bodyPr>
          <a:lstStyle/>
          <a:p>
            <a:pPr algn="r"/>
            <a:r>
              <a:rPr lang="ru-RU" sz="1400" b="1" dirty="0" smtClean="0">
                <a:solidFill>
                  <a:srgbClr val="0070C0"/>
                </a:solidFill>
                <a:latin typeface="Cambria" pitchFamily="18" charset="0"/>
                <a:ea typeface="BatangChe" pitchFamily="49" charset="-127"/>
                <a:cs typeface="Aharoni" pitchFamily="2" charset="-79"/>
              </a:rPr>
              <a:t>Отдел по делам архивов департамента по делам администрации города Нефтеюганска</a:t>
            </a:r>
          </a:p>
          <a:p>
            <a:pPr algn="r"/>
            <a:r>
              <a:rPr lang="ru-RU" sz="1400" b="1" dirty="0" smtClean="0">
                <a:solidFill>
                  <a:srgbClr val="0070C0"/>
                </a:solidFill>
                <a:latin typeface="Cambria" pitchFamily="18" charset="0"/>
                <a:ea typeface="BatangChe" pitchFamily="49" charset="-127"/>
                <a:cs typeface="Aharoni" pitchFamily="2" charset="-79"/>
              </a:rPr>
              <a:t>Объединенный </a:t>
            </a:r>
            <a:r>
              <a:rPr lang="ru-RU" sz="1400" b="1" dirty="0">
                <a:solidFill>
                  <a:srgbClr val="0070C0"/>
                </a:solidFill>
                <a:latin typeface="Cambria" pitchFamily="18" charset="0"/>
                <a:ea typeface="BatangChe" pitchFamily="49" charset="-127"/>
                <a:cs typeface="Aharoni" pitchFamily="2" charset="-79"/>
              </a:rPr>
              <a:t>архивный фонд №59 «Участники Великой Отечественной </a:t>
            </a:r>
            <a:r>
              <a:rPr lang="ru-RU" sz="1400" b="1" dirty="0" smtClean="0">
                <a:solidFill>
                  <a:srgbClr val="0070C0"/>
                </a:solidFill>
                <a:latin typeface="Cambria" pitchFamily="18" charset="0"/>
                <a:ea typeface="BatangChe" pitchFamily="49" charset="-127"/>
                <a:cs typeface="Aharoni" pitchFamily="2" charset="-79"/>
              </a:rPr>
              <a:t>войны»,</a:t>
            </a:r>
          </a:p>
          <a:p>
            <a:pPr algn="r"/>
            <a:r>
              <a:rPr lang="ru-RU" sz="1400" b="1" dirty="0" smtClean="0">
                <a:solidFill>
                  <a:srgbClr val="0070C0"/>
                </a:solidFill>
                <a:latin typeface="Cambria" pitchFamily="18" charset="0"/>
                <a:ea typeface="BatangChe" pitchFamily="49" charset="-127"/>
                <a:cs typeface="Aharoni" pitchFamily="2" charset="-79"/>
              </a:rPr>
              <a:t>Опись № 16 «Приз Алексей Акимович»</a:t>
            </a:r>
            <a:endParaRPr lang="ru-RU" sz="1400" b="1" dirty="0">
              <a:solidFill>
                <a:srgbClr val="0070C0"/>
              </a:solidFill>
              <a:latin typeface="Cambria" pitchFamily="18" charset="0"/>
              <a:ea typeface="BatangChe" pitchFamily="49" charset="-127"/>
              <a:cs typeface="Aharoni" pitchFamily="2" charset="-79"/>
            </a:endParaRPr>
          </a:p>
        </p:txBody>
      </p:sp>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6" name="TextBox 4"/>
          <p:cNvSpPr txBox="1">
            <a:spLocks noChangeArrowheads="1"/>
          </p:cNvSpPr>
          <p:nvPr/>
        </p:nvSpPr>
        <p:spPr bwMode="auto">
          <a:xfrm>
            <a:off x="4067944" y="260648"/>
            <a:ext cx="4799013" cy="2769989"/>
          </a:xfrm>
          <a:prstGeom prst="rect">
            <a:avLst/>
          </a:prstGeom>
          <a:noFill/>
          <a:ln w="9525">
            <a:noFill/>
            <a:miter lim="800000"/>
            <a:headEnd/>
            <a:tailEnd/>
          </a:ln>
        </p:spPr>
        <p:txBody>
          <a:bodyPr wrap="square">
            <a:spAutoFit/>
          </a:bodyPr>
          <a:lstStyle/>
          <a:p>
            <a:pPr algn="r"/>
            <a:r>
              <a:rPr lang="ru-RU" sz="4000" b="1" dirty="0" smtClean="0">
                <a:solidFill>
                  <a:srgbClr val="800000"/>
                </a:solidFill>
                <a:latin typeface="Cambria" pitchFamily="18" charset="0"/>
                <a:ea typeface="BatangChe" pitchFamily="49" charset="-127"/>
                <a:cs typeface="Aharoni" pitchFamily="2" charset="-79"/>
              </a:rPr>
              <a:t>Приз Алексей Акимович - участник </a:t>
            </a:r>
          </a:p>
          <a:p>
            <a:pPr algn="r"/>
            <a:r>
              <a:rPr lang="ru-RU" sz="4000" b="1" dirty="0" smtClean="0">
                <a:solidFill>
                  <a:srgbClr val="800000"/>
                </a:solidFill>
                <a:latin typeface="Cambria" pitchFamily="18" charset="0"/>
                <a:ea typeface="BatangChe" pitchFamily="49" charset="-127"/>
                <a:cs typeface="Aharoni" pitchFamily="2" charset="-79"/>
              </a:rPr>
              <a:t>Великой</a:t>
            </a:r>
          </a:p>
          <a:p>
            <a:pPr algn="r"/>
            <a:endParaRPr lang="ru-RU" sz="1400" b="1" dirty="0">
              <a:latin typeface="Cambria" pitchFamily="18" charset="0"/>
              <a:ea typeface="BatangChe" pitchFamily="49" charset="-127"/>
              <a:cs typeface="Aharoni" pitchFamily="2" charset="-79"/>
            </a:endParaRPr>
          </a:p>
        </p:txBody>
      </p:sp>
      <p:pic>
        <p:nvPicPr>
          <p:cNvPr id="7" name="Рисунок 6" descr="http://admugansk.ru/uploads/news/2012/12/priz.jpg"/>
          <p:cNvPicPr/>
          <p:nvPr/>
        </p:nvPicPr>
        <p:blipFill>
          <a:blip r:embed="rId3" cstate="print"/>
          <a:srcRect/>
          <a:stretch>
            <a:fillRect/>
          </a:stretch>
        </p:blipFill>
        <p:spPr bwMode="auto">
          <a:xfrm>
            <a:off x="1331640" y="260648"/>
            <a:ext cx="3811905" cy="2578100"/>
          </a:xfrm>
          <a:prstGeom prst="rect">
            <a:avLst/>
          </a:prstGeom>
          <a:noFill/>
          <a:ln w="9525">
            <a:noFill/>
            <a:miter lim="800000"/>
            <a:headEnd/>
            <a:tailEnd/>
          </a:ln>
        </p:spPr>
      </p:pic>
      <p:sp>
        <p:nvSpPr>
          <p:cNvPr id="8" name="TextBox 4"/>
          <p:cNvSpPr txBox="1">
            <a:spLocks noChangeArrowheads="1"/>
          </p:cNvSpPr>
          <p:nvPr/>
        </p:nvSpPr>
        <p:spPr bwMode="auto">
          <a:xfrm>
            <a:off x="1403648" y="2852936"/>
            <a:ext cx="6408712" cy="923330"/>
          </a:xfrm>
          <a:prstGeom prst="rect">
            <a:avLst/>
          </a:prstGeom>
          <a:noFill/>
          <a:ln w="9525">
            <a:noFill/>
            <a:miter lim="800000"/>
            <a:headEnd/>
            <a:tailEnd/>
          </a:ln>
        </p:spPr>
        <p:txBody>
          <a:bodyPr wrap="square">
            <a:spAutoFit/>
          </a:bodyPr>
          <a:lstStyle/>
          <a:p>
            <a:pPr algn="r"/>
            <a:r>
              <a:rPr lang="ru-RU" sz="4000" b="1" dirty="0" smtClean="0">
                <a:solidFill>
                  <a:srgbClr val="800000"/>
                </a:solidFill>
                <a:latin typeface="Cambria" pitchFamily="18" charset="0"/>
                <a:ea typeface="BatangChe" pitchFamily="49" charset="-127"/>
                <a:cs typeface="Aharoni" pitchFamily="2" charset="-79"/>
              </a:rPr>
              <a:t>Отечественной войны</a:t>
            </a:r>
          </a:p>
          <a:p>
            <a:pPr algn="r"/>
            <a:endParaRPr lang="ru-RU" sz="1400" b="1" dirty="0">
              <a:latin typeface="Cambria" pitchFamily="18" charset="0"/>
              <a:ea typeface="BatangChe" pitchFamily="49" charset="-127"/>
              <a:cs typeface="Aharoni" pitchFamily="2" charset="-79"/>
            </a:endParaRPr>
          </a:p>
        </p:txBody>
      </p:sp>
    </p:spTree>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7" name="TextBox 4"/>
          <p:cNvSpPr txBox="1">
            <a:spLocks noChangeArrowheads="1"/>
          </p:cNvSpPr>
          <p:nvPr/>
        </p:nvSpPr>
        <p:spPr bwMode="auto">
          <a:xfrm>
            <a:off x="1619672" y="5877272"/>
            <a:ext cx="4799013" cy="738664"/>
          </a:xfrm>
          <a:prstGeom prst="rect">
            <a:avLst/>
          </a:prstGeom>
          <a:noFill/>
          <a:ln w="9525">
            <a:noFill/>
            <a:miter lim="800000"/>
            <a:headEnd/>
            <a:tailEnd/>
          </a:ln>
        </p:spPr>
        <p:txBody>
          <a:bodyPr wrap="square">
            <a:spAutoFit/>
          </a:bodyPr>
          <a:lstStyle/>
          <a:p>
            <a:pPr algn="r"/>
            <a:r>
              <a:rPr lang="ru-RU" sz="1400" b="1" dirty="0">
                <a:solidFill>
                  <a:srgbClr val="0070C0"/>
                </a:solidFill>
                <a:latin typeface="Century Gothic" pitchFamily="34" charset="0"/>
              </a:rPr>
              <a:t>Объединенный архивный фонд №59 «Участники Великой Отечественной войны</a:t>
            </a:r>
            <a:r>
              <a:rPr lang="ru-RU" sz="1400" b="1" dirty="0" smtClean="0">
                <a:solidFill>
                  <a:srgbClr val="0070C0"/>
                </a:solidFill>
                <a:latin typeface="Century Gothic" pitchFamily="34" charset="0"/>
              </a:rPr>
              <a:t>»,</a:t>
            </a:r>
          </a:p>
          <a:p>
            <a:pPr algn="r"/>
            <a:r>
              <a:rPr lang="ru-RU" sz="1400" b="1" dirty="0" smtClean="0">
                <a:solidFill>
                  <a:srgbClr val="0070C0"/>
                </a:solidFill>
                <a:latin typeface="Century Gothic" pitchFamily="34" charset="0"/>
              </a:rPr>
              <a:t>опись № 16 «Приз Алексей Акимович»</a:t>
            </a:r>
            <a:endParaRPr lang="ru-RU" sz="1400" b="1" dirty="0">
              <a:solidFill>
                <a:srgbClr val="0070C0"/>
              </a:solidFill>
              <a:latin typeface="Century Gothic" pitchFamily="34" charset="0"/>
            </a:endParaRPr>
          </a:p>
        </p:txBody>
      </p:sp>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14337" name="Rectangle 1"/>
          <p:cNvSpPr>
            <a:spLocks noChangeArrowheads="1"/>
          </p:cNvSpPr>
          <p:nvPr/>
        </p:nvSpPr>
        <p:spPr bwMode="auto">
          <a:xfrm>
            <a:off x="1331640" y="0"/>
            <a:ext cx="7812360" cy="12388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a:p>
            <a:pPr algn="just" eaLnBrk="0" hangingPunct="0"/>
            <a:r>
              <a:rPr lang="ru-RU" sz="1600" b="1" dirty="0" smtClean="0">
                <a:solidFill>
                  <a:srgbClr val="800000"/>
                </a:solidFill>
                <a:latin typeface="Arial" pitchFamily="34" charset="0"/>
                <a:ea typeface="Times New Roman" pitchFamily="18" charset="0"/>
                <a:cs typeface="Arial" pitchFamily="34" charset="0"/>
              </a:rPr>
              <a:t>Приз Алексей Акимович</a:t>
            </a:r>
          </a:p>
          <a:p>
            <a:pPr algn="just" eaLnBrk="0" hangingPunct="0"/>
            <a:endParaRPr lang="ru-RU" sz="1600" b="1" dirty="0" smtClean="0">
              <a:solidFill>
                <a:srgbClr val="800000"/>
              </a:solidFill>
              <a:latin typeface="Arial" pitchFamily="34" charset="0"/>
              <a:ea typeface="Times New Roman" pitchFamily="18" charset="0"/>
              <a:cs typeface="Arial" pitchFamily="34" charset="0"/>
            </a:endParaRPr>
          </a:p>
          <a:p>
            <a:pPr algn="just" eaLnBrk="0" hangingPunct="0"/>
            <a:endParaRPr lang="ru-RU" sz="1600" b="1" dirty="0" smtClean="0">
              <a:solidFill>
                <a:srgbClr val="800000"/>
              </a:solidFill>
              <a:latin typeface="Arial" pitchFamily="34" charset="0"/>
              <a:ea typeface="Times New Roman" pitchFamily="18" charset="0"/>
              <a:cs typeface="Arial" pitchFamily="34" charset="0"/>
            </a:endParaRPr>
          </a:p>
          <a:p>
            <a:pPr lvl="0" algn="just" eaLnBrk="0" hangingPunct="0"/>
            <a:endParaRPr lang="ru-RU" sz="1050" dirty="0" smtClean="0">
              <a:solidFill>
                <a:srgbClr val="800000"/>
              </a:solidFill>
              <a:latin typeface="Arial" pitchFamily="34" charset="0"/>
              <a:cs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6" name="TextBox 4"/>
          <p:cNvSpPr txBox="1">
            <a:spLocks noChangeArrowheads="1"/>
          </p:cNvSpPr>
          <p:nvPr/>
        </p:nvSpPr>
        <p:spPr bwMode="auto">
          <a:xfrm>
            <a:off x="1331640" y="6119336"/>
            <a:ext cx="4799013" cy="738664"/>
          </a:xfrm>
          <a:prstGeom prst="rect">
            <a:avLst/>
          </a:prstGeom>
          <a:noFill/>
          <a:ln w="9525">
            <a:noFill/>
            <a:miter lim="800000"/>
            <a:headEnd/>
            <a:tailEnd/>
          </a:ln>
        </p:spPr>
        <p:txBody>
          <a:bodyPr wrap="square">
            <a:spAutoFit/>
          </a:bodyPr>
          <a:lstStyle/>
          <a:p>
            <a:pPr algn="r"/>
            <a:r>
              <a:rPr lang="ru-RU" sz="1400" b="1" dirty="0">
                <a:solidFill>
                  <a:srgbClr val="0070C0"/>
                </a:solidFill>
                <a:latin typeface="Cambria" pitchFamily="18" charset="0"/>
                <a:ea typeface="BatangChe" pitchFamily="49" charset="-127"/>
                <a:cs typeface="Aharoni" pitchFamily="2" charset="-79"/>
              </a:rPr>
              <a:t>Объединенный архивный фонд №59 «Участники Великой Отечественной </a:t>
            </a:r>
            <a:r>
              <a:rPr lang="ru-RU" sz="1400" b="1" dirty="0" smtClean="0">
                <a:solidFill>
                  <a:srgbClr val="0070C0"/>
                </a:solidFill>
                <a:latin typeface="Cambria" pitchFamily="18" charset="0"/>
                <a:ea typeface="BatangChe" pitchFamily="49" charset="-127"/>
                <a:cs typeface="Aharoni" pitchFamily="2" charset="-79"/>
              </a:rPr>
              <a:t>войны», опись № 16 «Приз Алексей Акимович»,  единица хранения №8 </a:t>
            </a:r>
            <a:endParaRPr lang="ru-RU" sz="1400" b="1" dirty="0">
              <a:solidFill>
                <a:srgbClr val="0070C0"/>
              </a:solidFill>
              <a:latin typeface="Cambria" pitchFamily="18" charset="0"/>
              <a:ea typeface="BatangChe" pitchFamily="49" charset="-127"/>
              <a:cs typeface="Aharoni" pitchFamily="2" charset="-79"/>
            </a:endParaRPr>
          </a:p>
        </p:txBody>
      </p:sp>
      <p:pic>
        <p:nvPicPr>
          <p:cNvPr id="31746" name="Picture 2" descr="C:\Users\User\Desktop\59-16 Приз А.А\ф.59 оп. 16 Приз А.А док-и скан\8 Удостоверения к юбилейным наградам\ф. 59 оп.16 ед.хр. 8 лист 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58345" y="-243408"/>
            <a:ext cx="4485655" cy="3012331"/>
          </a:xfrm>
          <a:prstGeom prst="rect">
            <a:avLst/>
          </a:prstGeom>
          <a:noFill/>
        </p:spPr>
      </p:pic>
      <p:pic>
        <p:nvPicPr>
          <p:cNvPr id="31747" name="Picture 3" descr="C:\Users\User\Desktop\59-16 Приз А.А\ф.59 оп. 16 Приз А.А док-и скан\8 Удостоверения к юбилейным наградам\ф. 59 оп.16 ед.хр. 8 лист 2.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815408" y="2420888"/>
            <a:ext cx="5328592" cy="3744415"/>
          </a:xfrm>
          <a:prstGeom prst="rect">
            <a:avLst/>
          </a:prstGeom>
          <a:noFill/>
        </p:spPr>
      </p:pic>
      <p:pic>
        <p:nvPicPr>
          <p:cNvPr id="10" name="Picture 21" descr="C:\Users\User\Desktop\59-16 Приз А.А\ф.59 оп. 16 Приз А.А док-и скан\9 Удостоверения к военным наградам\ф. 59 оп.16 ед.хр. 9 лист 20.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11560" y="3501008"/>
            <a:ext cx="3846513" cy="2633663"/>
          </a:xfrm>
          <a:prstGeom prst="rect">
            <a:avLst/>
          </a:prstGeom>
          <a:noFill/>
        </p:spPr>
      </p:pic>
      <p:pic>
        <p:nvPicPr>
          <p:cNvPr id="11" name="Picture 3" descr="C:\Users\User\Desktop\59-16 Приз А.А\ф.59 оп. 16 Приз А.А док-и скан\9 Удостоверения к военным наградам\ф. 59 оп.16 ед.хр. 9 лист 2.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0" y="0"/>
            <a:ext cx="5005387" cy="3511550"/>
          </a:xfrm>
          <a:prstGeom prst="rect">
            <a:avLst/>
          </a:prstGeom>
          <a:noFill/>
        </p:spPr>
      </p:pic>
    </p:spTree>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6" name="TextBox 4"/>
          <p:cNvSpPr txBox="1">
            <a:spLocks noChangeArrowheads="1"/>
          </p:cNvSpPr>
          <p:nvPr/>
        </p:nvSpPr>
        <p:spPr bwMode="auto">
          <a:xfrm>
            <a:off x="1475656" y="5517232"/>
            <a:ext cx="4799013" cy="954107"/>
          </a:xfrm>
          <a:prstGeom prst="rect">
            <a:avLst/>
          </a:prstGeom>
          <a:noFill/>
          <a:ln w="9525">
            <a:noFill/>
            <a:miter lim="800000"/>
            <a:headEnd/>
            <a:tailEnd/>
          </a:ln>
        </p:spPr>
        <p:txBody>
          <a:bodyPr wrap="square">
            <a:spAutoFit/>
          </a:bodyPr>
          <a:lstStyle/>
          <a:p>
            <a:pPr algn="r"/>
            <a:r>
              <a:rPr lang="ru-RU" sz="1400" b="1" dirty="0">
                <a:solidFill>
                  <a:srgbClr val="0070C0"/>
                </a:solidFill>
                <a:latin typeface="Cambria" pitchFamily="18" charset="0"/>
                <a:ea typeface="BatangChe" pitchFamily="49" charset="-127"/>
                <a:cs typeface="Aharoni" pitchFamily="2" charset="-79"/>
              </a:rPr>
              <a:t>Объединенный архивный фонд №59 «Участники Великой Отечественной </a:t>
            </a:r>
            <a:r>
              <a:rPr lang="ru-RU" sz="1400" b="1" dirty="0" smtClean="0">
                <a:solidFill>
                  <a:srgbClr val="0070C0"/>
                </a:solidFill>
                <a:latin typeface="Cambria" pitchFamily="18" charset="0"/>
                <a:ea typeface="BatangChe" pitchFamily="49" charset="-127"/>
                <a:cs typeface="Aharoni" pitchFamily="2" charset="-79"/>
              </a:rPr>
              <a:t>войны»,</a:t>
            </a:r>
          </a:p>
          <a:p>
            <a:pPr algn="r"/>
            <a:r>
              <a:rPr lang="ru-RU" sz="1400" b="1" dirty="0" smtClean="0">
                <a:solidFill>
                  <a:srgbClr val="0070C0"/>
                </a:solidFill>
                <a:latin typeface="Cambria" pitchFamily="18" charset="0"/>
                <a:ea typeface="BatangChe" pitchFamily="49" charset="-127"/>
                <a:cs typeface="Aharoni" pitchFamily="2" charset="-79"/>
              </a:rPr>
              <a:t>опись № 16 «Приз Алексей Акимович»,</a:t>
            </a:r>
          </a:p>
          <a:p>
            <a:pPr algn="r"/>
            <a:r>
              <a:rPr lang="ru-RU" sz="1400" b="1" dirty="0" smtClean="0">
                <a:solidFill>
                  <a:srgbClr val="0070C0"/>
                </a:solidFill>
                <a:latin typeface="Cambria" pitchFamily="18" charset="0"/>
                <a:ea typeface="BatangChe" pitchFamily="49" charset="-127"/>
                <a:cs typeface="Aharoni" pitchFamily="2" charset="-79"/>
              </a:rPr>
              <a:t> единица хранения №8 </a:t>
            </a:r>
            <a:endParaRPr lang="ru-RU" sz="1400" b="1" dirty="0">
              <a:solidFill>
                <a:srgbClr val="0070C0"/>
              </a:solidFill>
              <a:latin typeface="Cambria" pitchFamily="18" charset="0"/>
              <a:ea typeface="BatangChe" pitchFamily="49" charset="-127"/>
              <a:cs typeface="Aharoni" pitchFamily="2" charset="-79"/>
            </a:endParaRPr>
          </a:p>
        </p:txBody>
      </p:sp>
      <p:pic>
        <p:nvPicPr>
          <p:cNvPr id="31748" name="Picture 4" descr="C:\Users\User\Desktop\59-16 Приз А.А\ф.59 оп. 16 Приз А.А док-и скан\8 Удостоверения к юбилейным наградам\ф. 59 оп.16 ед.хр. 8 лист 3.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203848" y="1844824"/>
            <a:ext cx="5010150" cy="3425825"/>
          </a:xfrm>
          <a:prstGeom prst="rect">
            <a:avLst/>
          </a:prstGeom>
          <a:noFill/>
        </p:spPr>
      </p:pic>
      <p:pic>
        <p:nvPicPr>
          <p:cNvPr id="2" name="Picture 5" descr="C:\Users\User\Desktop\59-16 Приз А.А\ф.59 оп. 16 Приз А.А док-и скан\8 Удостоверения к юбилейным наградам\ф. 59 оп.16 ед.хр. 8 лист 4.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11560" y="0"/>
            <a:ext cx="5072063" cy="3565525"/>
          </a:xfrm>
          <a:prstGeom prst="rect">
            <a:avLst/>
          </a:prstGeom>
          <a:noFill/>
        </p:spPr>
      </p:pic>
    </p:spTree>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6" name="TextBox 4"/>
          <p:cNvSpPr txBox="1">
            <a:spLocks noChangeArrowheads="1"/>
          </p:cNvSpPr>
          <p:nvPr/>
        </p:nvSpPr>
        <p:spPr bwMode="auto">
          <a:xfrm>
            <a:off x="1403648" y="5903893"/>
            <a:ext cx="4799013" cy="738664"/>
          </a:xfrm>
          <a:prstGeom prst="rect">
            <a:avLst/>
          </a:prstGeom>
          <a:noFill/>
          <a:ln w="9525">
            <a:noFill/>
            <a:miter lim="800000"/>
            <a:headEnd/>
            <a:tailEnd/>
          </a:ln>
        </p:spPr>
        <p:txBody>
          <a:bodyPr wrap="square">
            <a:spAutoFit/>
          </a:bodyPr>
          <a:lstStyle/>
          <a:p>
            <a:pPr algn="r"/>
            <a:r>
              <a:rPr lang="ru-RU" sz="1400" b="1" dirty="0">
                <a:solidFill>
                  <a:srgbClr val="0070C0"/>
                </a:solidFill>
                <a:latin typeface="Cambria" pitchFamily="18" charset="0"/>
                <a:ea typeface="BatangChe" pitchFamily="49" charset="-127"/>
                <a:cs typeface="Aharoni" pitchFamily="2" charset="-79"/>
              </a:rPr>
              <a:t>Объединенный архивный фонд №59 «Участники Великой Отечественной </a:t>
            </a:r>
            <a:r>
              <a:rPr lang="ru-RU" sz="1400" b="1" dirty="0" smtClean="0">
                <a:solidFill>
                  <a:srgbClr val="0070C0"/>
                </a:solidFill>
                <a:latin typeface="Cambria" pitchFamily="18" charset="0"/>
                <a:ea typeface="BatangChe" pitchFamily="49" charset="-127"/>
                <a:cs typeface="Aharoni" pitchFamily="2" charset="-79"/>
              </a:rPr>
              <a:t>войны»,</a:t>
            </a:r>
          </a:p>
          <a:p>
            <a:pPr algn="r"/>
            <a:r>
              <a:rPr lang="ru-RU" sz="1400" b="1" dirty="0" smtClean="0">
                <a:solidFill>
                  <a:srgbClr val="0070C0"/>
                </a:solidFill>
                <a:latin typeface="Cambria" pitchFamily="18" charset="0"/>
                <a:ea typeface="BatangChe" pitchFamily="49" charset="-127"/>
                <a:cs typeface="Aharoni" pitchFamily="2" charset="-79"/>
              </a:rPr>
              <a:t>опись № 16 «Приз Алексей Акимович»</a:t>
            </a:r>
            <a:endParaRPr lang="ru-RU" sz="1400" b="1" dirty="0">
              <a:solidFill>
                <a:srgbClr val="0070C0"/>
              </a:solidFill>
              <a:latin typeface="Cambria" pitchFamily="18" charset="0"/>
              <a:ea typeface="BatangChe" pitchFamily="49" charset="-127"/>
              <a:cs typeface="Aharoni" pitchFamily="2" charset="-79"/>
            </a:endParaRPr>
          </a:p>
        </p:txBody>
      </p:sp>
      <p:pic>
        <p:nvPicPr>
          <p:cNvPr id="31754" name="Picture 10" descr="C:\Users\User\Desktop\59-16 Приз А.А\ф.59 оп. 16 Приз А.А док-и скан\8 Удостоверения к юбилейным наградам\ф. 59 оп.16 ед.хр. 8 лист 9.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319464" y="0"/>
            <a:ext cx="4824536" cy="3223125"/>
          </a:xfrm>
          <a:prstGeom prst="rect">
            <a:avLst/>
          </a:prstGeom>
          <a:noFill/>
        </p:spPr>
      </p:pic>
      <p:pic>
        <p:nvPicPr>
          <p:cNvPr id="31755" name="Picture 11" descr="C:\Users\User\Desktop\59-16 Приз А.А\ф.59 оп. 16 Приз А.А док-и скан\8 Удостоверения к юбилейным наградам\ф. 59 оп.16 ед.хр. 8 лист 10.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403648" y="0"/>
            <a:ext cx="5657850" cy="3779837"/>
          </a:xfrm>
          <a:prstGeom prst="rect">
            <a:avLst/>
          </a:prstGeom>
          <a:noFill/>
        </p:spPr>
      </p:pic>
      <p:pic>
        <p:nvPicPr>
          <p:cNvPr id="31751" name="Picture 7" descr="C:\Users\User\Desktop\59-16 Приз А.А\ф.59 оп. 16 Приз А.А док-и скан\8 Удостоверения к юбилейным наградам\ф. 59 оп.16 ед.хр. 8 лист 6.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67545" y="2145105"/>
            <a:ext cx="5616624" cy="3774956"/>
          </a:xfrm>
          <a:prstGeom prst="rect">
            <a:avLst/>
          </a:prstGeom>
          <a:noFill/>
        </p:spPr>
      </p:pic>
    </p:spTree>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6" name="TextBox 4"/>
          <p:cNvSpPr txBox="1">
            <a:spLocks noChangeArrowheads="1"/>
          </p:cNvSpPr>
          <p:nvPr/>
        </p:nvSpPr>
        <p:spPr bwMode="auto">
          <a:xfrm>
            <a:off x="1331640" y="6119336"/>
            <a:ext cx="4799013" cy="738664"/>
          </a:xfrm>
          <a:prstGeom prst="rect">
            <a:avLst/>
          </a:prstGeom>
          <a:noFill/>
          <a:ln w="9525">
            <a:noFill/>
            <a:miter lim="800000"/>
            <a:headEnd/>
            <a:tailEnd/>
          </a:ln>
        </p:spPr>
        <p:txBody>
          <a:bodyPr wrap="square">
            <a:spAutoFit/>
          </a:bodyPr>
          <a:lstStyle/>
          <a:p>
            <a:pPr algn="r"/>
            <a:r>
              <a:rPr lang="ru-RU" sz="1400" b="1" dirty="0">
                <a:solidFill>
                  <a:srgbClr val="0070C0"/>
                </a:solidFill>
                <a:latin typeface="Cambria" pitchFamily="18" charset="0"/>
                <a:ea typeface="BatangChe" pitchFamily="49" charset="-127"/>
                <a:cs typeface="Aharoni" pitchFamily="2" charset="-79"/>
              </a:rPr>
              <a:t>Объединенный архивный фонд №59 «Участники Великой Отечественной </a:t>
            </a:r>
            <a:r>
              <a:rPr lang="ru-RU" sz="1400" b="1" dirty="0" smtClean="0">
                <a:solidFill>
                  <a:srgbClr val="0070C0"/>
                </a:solidFill>
                <a:latin typeface="Cambria" pitchFamily="18" charset="0"/>
                <a:ea typeface="BatangChe" pitchFamily="49" charset="-127"/>
                <a:cs typeface="Aharoni" pitchFamily="2" charset="-79"/>
              </a:rPr>
              <a:t>войны», опись № 16 «Приз Алексей Акимович», единица хранения №9 </a:t>
            </a:r>
            <a:endParaRPr lang="ru-RU" sz="1400" b="1" dirty="0">
              <a:solidFill>
                <a:srgbClr val="0070C0"/>
              </a:solidFill>
              <a:latin typeface="Cambria" pitchFamily="18" charset="0"/>
              <a:ea typeface="BatangChe" pitchFamily="49" charset="-127"/>
              <a:cs typeface="Aharoni" pitchFamily="2" charset="-79"/>
            </a:endParaRPr>
          </a:p>
        </p:txBody>
      </p:sp>
      <p:pic>
        <p:nvPicPr>
          <p:cNvPr id="32797" name="Picture 29" descr="C:\Users\User\Desktop\59-16 Приз А.А\ф.59 оп. 16 Приз А.А док-и скан\9 Удостоверения к военным наградам\ф. 59 оп.16 ед.хр. 9 лист 28.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83968" y="0"/>
            <a:ext cx="5059437" cy="3205043"/>
          </a:xfrm>
          <a:prstGeom prst="rect">
            <a:avLst/>
          </a:prstGeom>
          <a:noFill/>
        </p:spPr>
      </p:pic>
      <p:pic>
        <p:nvPicPr>
          <p:cNvPr id="32796" name="Picture 28" descr="C:\Users\User\Desktop\59-16 Приз А.А\ф.59 оп. 16 Приз А.А док-и скан\9 Удостоверения к военным наградам\ф. 59 оп.16 ед.хр. 9 лист 27.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0"/>
            <a:ext cx="5851525" cy="3779837"/>
          </a:xfrm>
          <a:prstGeom prst="rect">
            <a:avLst/>
          </a:prstGeom>
          <a:noFill/>
        </p:spPr>
      </p:pic>
      <p:pic>
        <p:nvPicPr>
          <p:cNvPr id="32798" name="Picture 30" descr="C:\Users\User\Desktop\59-16 Приз А.А\ф.59 оп. 16 Приз А.А док-и скан\9 Удостоверения к военным наградам\ф. 59 оп.16 ед.хр. 9 лист 29.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483768" y="2492896"/>
            <a:ext cx="5400600" cy="3421162"/>
          </a:xfrm>
          <a:prstGeom prst="rect">
            <a:avLst/>
          </a:prstGeom>
          <a:noFill/>
        </p:spPr>
      </p:pic>
    </p:spTree>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pic>
        <p:nvPicPr>
          <p:cNvPr id="32790" name="Picture 22" descr="C:\Users\User\Desktop\59-16 Приз А.А\ф.59 оп. 16 Приз А.А док-и скан\9 Удостоверения к военным наградам\ф. 59 оп.16 ед.хр. 9 лист 2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988840"/>
            <a:ext cx="4536504" cy="2083273"/>
          </a:xfrm>
          <a:prstGeom prst="rect">
            <a:avLst/>
          </a:prstGeom>
          <a:noFill/>
        </p:spPr>
      </p:pic>
      <p:pic>
        <p:nvPicPr>
          <p:cNvPr id="32791" name="Picture 23" descr="C:\Users\User\Desktop\59-16 Приз А.А\ф.59 оп. 16 Приз А.А док-и скан\9 Удостоверения к военным наградам\ф. 59 оп.16 ед.хр. 9 лист 22.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0"/>
            <a:ext cx="4427984" cy="2371636"/>
          </a:xfrm>
          <a:prstGeom prst="rect">
            <a:avLst/>
          </a:prstGeom>
          <a:noFill/>
        </p:spPr>
      </p:pic>
      <p:pic>
        <p:nvPicPr>
          <p:cNvPr id="32792" name="Picture 24" descr="C:\Users\User\Desktop\59-16 Приз А.А\ф.59 оп. 16 Приз А.А док-и скан\9 Удостоверения к военным наградам\ф. 59 оп.16 ед.хр. 9 лист 23.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644009" y="-171400"/>
            <a:ext cx="4499992" cy="2790762"/>
          </a:xfrm>
          <a:prstGeom prst="rect">
            <a:avLst/>
          </a:prstGeom>
          <a:noFill/>
        </p:spPr>
      </p:pic>
      <p:pic>
        <p:nvPicPr>
          <p:cNvPr id="32793" name="Picture 25" descr="C:\Users\User\Desktop\59-16 Приз А.А\ф.59 оп. 16 Приз А.А док-и скан\9 Удостоверения к военным наградам\ф. 59 оп.16 ед.хр. 9 лист 24.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644008" y="2420888"/>
            <a:ext cx="4499992" cy="2866461"/>
          </a:xfrm>
          <a:prstGeom prst="rect">
            <a:avLst/>
          </a:prstGeom>
          <a:noFill/>
        </p:spPr>
      </p:pic>
      <p:pic>
        <p:nvPicPr>
          <p:cNvPr id="32781" name="Picture 13" descr="C:\Users\User\Desktop\59-16 Приз А.А\ф.59 оп. 16 Приз А.А док-и скан\9 Удостоверения к военным наградам\ф. 59 оп.16 ед.хр. 9 лист 12.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 y="3409456"/>
            <a:ext cx="4571999" cy="3247129"/>
          </a:xfrm>
          <a:prstGeom prst="rect">
            <a:avLst/>
          </a:prstGeom>
          <a:noFill/>
        </p:spPr>
      </p:pic>
      <p:sp>
        <p:nvSpPr>
          <p:cNvPr id="6" name="TextBox 4"/>
          <p:cNvSpPr txBox="1">
            <a:spLocks noChangeArrowheads="1"/>
          </p:cNvSpPr>
          <p:nvPr/>
        </p:nvSpPr>
        <p:spPr bwMode="auto">
          <a:xfrm>
            <a:off x="2123728" y="5373216"/>
            <a:ext cx="4799013" cy="830997"/>
          </a:xfrm>
          <a:prstGeom prst="rect">
            <a:avLst/>
          </a:prstGeom>
          <a:noFill/>
          <a:ln w="9525">
            <a:noFill/>
            <a:miter lim="800000"/>
            <a:headEnd/>
            <a:tailEnd/>
          </a:ln>
        </p:spPr>
        <p:txBody>
          <a:bodyPr wrap="square">
            <a:spAutoFit/>
          </a:bodyPr>
          <a:lstStyle/>
          <a:p>
            <a:pPr algn="r"/>
            <a:r>
              <a:rPr lang="ru-RU" sz="1200" b="1" dirty="0">
                <a:solidFill>
                  <a:srgbClr val="0070C0"/>
                </a:solidFill>
                <a:latin typeface="Cambria" pitchFamily="18" charset="0"/>
                <a:ea typeface="BatangChe" pitchFamily="49" charset="-127"/>
                <a:cs typeface="Aharoni" pitchFamily="2" charset="-79"/>
              </a:rPr>
              <a:t>Объединенный архивный фонд №59 «Участники Великой Отечественной </a:t>
            </a:r>
            <a:r>
              <a:rPr lang="ru-RU" sz="1200" b="1" dirty="0" smtClean="0">
                <a:solidFill>
                  <a:srgbClr val="0070C0"/>
                </a:solidFill>
                <a:latin typeface="Cambria" pitchFamily="18" charset="0"/>
                <a:ea typeface="BatangChe" pitchFamily="49" charset="-127"/>
                <a:cs typeface="Aharoni" pitchFamily="2" charset="-79"/>
              </a:rPr>
              <a:t>войны»,</a:t>
            </a:r>
          </a:p>
          <a:p>
            <a:pPr algn="r"/>
            <a:r>
              <a:rPr lang="ru-RU" sz="1200" b="1" dirty="0" smtClean="0">
                <a:solidFill>
                  <a:srgbClr val="0070C0"/>
                </a:solidFill>
                <a:latin typeface="Cambria" pitchFamily="18" charset="0"/>
                <a:ea typeface="BatangChe" pitchFamily="49" charset="-127"/>
                <a:cs typeface="Aharoni" pitchFamily="2" charset="-79"/>
              </a:rPr>
              <a:t>опись № 16 «Приз Алексей Акимович»,</a:t>
            </a:r>
          </a:p>
          <a:p>
            <a:pPr algn="r"/>
            <a:r>
              <a:rPr lang="ru-RU" sz="1200" b="1" dirty="0" smtClean="0">
                <a:solidFill>
                  <a:srgbClr val="0070C0"/>
                </a:solidFill>
                <a:latin typeface="Cambria" pitchFamily="18" charset="0"/>
                <a:ea typeface="BatangChe" pitchFamily="49" charset="-127"/>
                <a:cs typeface="Aharoni" pitchFamily="2" charset="-79"/>
              </a:rPr>
              <a:t> единица хранения №9 </a:t>
            </a:r>
            <a:endParaRPr lang="ru-RU" sz="1200" b="1" dirty="0">
              <a:solidFill>
                <a:srgbClr val="0070C0"/>
              </a:solidFill>
              <a:latin typeface="Cambria" pitchFamily="18" charset="0"/>
              <a:ea typeface="BatangChe" pitchFamily="49" charset="-127"/>
              <a:cs typeface="Aharoni" pitchFamily="2" charset="-79"/>
            </a:endParaRPr>
          </a:p>
        </p:txBody>
      </p:sp>
    </p:spTree>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6" name="TextBox 4"/>
          <p:cNvSpPr txBox="1">
            <a:spLocks noChangeArrowheads="1"/>
          </p:cNvSpPr>
          <p:nvPr/>
        </p:nvSpPr>
        <p:spPr bwMode="auto">
          <a:xfrm>
            <a:off x="1547664" y="5733256"/>
            <a:ext cx="4799013" cy="830997"/>
          </a:xfrm>
          <a:prstGeom prst="rect">
            <a:avLst/>
          </a:prstGeom>
          <a:noFill/>
          <a:ln w="9525">
            <a:noFill/>
            <a:miter lim="800000"/>
            <a:headEnd/>
            <a:tailEnd/>
          </a:ln>
        </p:spPr>
        <p:txBody>
          <a:bodyPr wrap="square">
            <a:spAutoFit/>
          </a:bodyPr>
          <a:lstStyle/>
          <a:p>
            <a:pPr algn="r"/>
            <a:r>
              <a:rPr lang="ru-RU" sz="1200" b="1" dirty="0">
                <a:solidFill>
                  <a:srgbClr val="0070C0"/>
                </a:solidFill>
                <a:latin typeface="Cambria" pitchFamily="18" charset="0"/>
                <a:ea typeface="BatangChe" pitchFamily="49" charset="-127"/>
                <a:cs typeface="Aharoni" pitchFamily="2" charset="-79"/>
              </a:rPr>
              <a:t>Объединенный архивный фонд №59 «Участники Великой Отечественной </a:t>
            </a:r>
            <a:r>
              <a:rPr lang="ru-RU" sz="1200" b="1" dirty="0" smtClean="0">
                <a:solidFill>
                  <a:srgbClr val="0070C0"/>
                </a:solidFill>
                <a:latin typeface="Cambria" pitchFamily="18" charset="0"/>
                <a:ea typeface="BatangChe" pitchFamily="49" charset="-127"/>
                <a:cs typeface="Aharoni" pitchFamily="2" charset="-79"/>
              </a:rPr>
              <a:t>войны»,</a:t>
            </a:r>
          </a:p>
          <a:p>
            <a:pPr algn="r"/>
            <a:r>
              <a:rPr lang="ru-RU" sz="1200" b="1" dirty="0" smtClean="0">
                <a:solidFill>
                  <a:srgbClr val="0070C0"/>
                </a:solidFill>
                <a:latin typeface="Cambria" pitchFamily="18" charset="0"/>
                <a:ea typeface="BatangChe" pitchFamily="49" charset="-127"/>
                <a:cs typeface="Aharoni" pitchFamily="2" charset="-79"/>
              </a:rPr>
              <a:t>опись № 16 «Приз Алексей Акимович»,</a:t>
            </a:r>
          </a:p>
          <a:p>
            <a:pPr algn="r"/>
            <a:r>
              <a:rPr lang="ru-RU" sz="1200" b="1" dirty="0" smtClean="0">
                <a:solidFill>
                  <a:srgbClr val="0070C0"/>
                </a:solidFill>
                <a:latin typeface="Cambria" pitchFamily="18" charset="0"/>
                <a:ea typeface="BatangChe" pitchFamily="49" charset="-127"/>
                <a:cs typeface="Aharoni" pitchFamily="2" charset="-79"/>
              </a:rPr>
              <a:t> единица хранения №9 </a:t>
            </a:r>
            <a:endParaRPr lang="ru-RU" sz="1200" b="1" dirty="0">
              <a:solidFill>
                <a:srgbClr val="0070C0"/>
              </a:solidFill>
              <a:latin typeface="Cambria" pitchFamily="18" charset="0"/>
              <a:ea typeface="BatangChe" pitchFamily="49" charset="-127"/>
              <a:cs typeface="Aharoni" pitchFamily="2" charset="-79"/>
            </a:endParaRPr>
          </a:p>
        </p:txBody>
      </p:sp>
      <p:pic>
        <p:nvPicPr>
          <p:cNvPr id="32773" name="Picture 5" descr="C:\Users\User\Desktop\59-16 Приз А.А\ф.59 оп. 16 Приз А.А док-и скан\9 Удостоверения к военным наградам\ф. 59 оп.16 ед.хр. 9 лист 4.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07193" y="0"/>
            <a:ext cx="4336807" cy="2880836"/>
          </a:xfrm>
          <a:prstGeom prst="rect">
            <a:avLst/>
          </a:prstGeom>
          <a:noFill/>
        </p:spPr>
      </p:pic>
      <p:pic>
        <p:nvPicPr>
          <p:cNvPr id="32779" name="Picture 11" descr="C:\Users\User\Desktop\59-16 Приз А.А\ф.59 оп. 16 Приз А.А док-и скан\9 Удостоверения к военным наградам\ф. 59 оп.16 ед.хр. 9 лист 10.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21244" y="1"/>
            <a:ext cx="4410796" cy="2996952"/>
          </a:xfrm>
          <a:prstGeom prst="rect">
            <a:avLst/>
          </a:prstGeom>
          <a:noFill/>
        </p:spPr>
      </p:pic>
      <p:pic>
        <p:nvPicPr>
          <p:cNvPr id="32795" name="Picture 27" descr="C:\Users\User\Desktop\59-16 Приз А.А\ф.59 оп. 16 Приз А.А док-и скан\9 Удостоверения к военным наградам\ф. 59 оп.16 ед.хр. 9 лист 26.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039544" y="3140968"/>
            <a:ext cx="4104456" cy="2790608"/>
          </a:xfrm>
          <a:prstGeom prst="rect">
            <a:avLst/>
          </a:prstGeom>
          <a:noFill/>
        </p:spPr>
      </p:pic>
      <p:pic>
        <p:nvPicPr>
          <p:cNvPr id="32781" name="Picture 13" descr="C:\Users\User\Desktop\59-16 Приз А.А\ф.59 оп. 16 Приз А.А док-и скан\9 Удостоверения к военным наградам\ф. 59 оп.16 ед.хр. 9 лист 12.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987824" y="2852936"/>
            <a:ext cx="4176464" cy="2832383"/>
          </a:xfrm>
          <a:prstGeom prst="rect">
            <a:avLst/>
          </a:prstGeom>
          <a:noFill/>
        </p:spPr>
      </p:pic>
      <p:pic>
        <p:nvPicPr>
          <p:cNvPr id="32775" name="Picture 7" descr="C:\Users\User\Desktop\59-16 Приз А.А\ф.59 оп. 16 Приз А.А док-и скан\9 Удостоверения к военным наградам\ф. 59 оп.16 ед.хр. 9 лист 6.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043608" y="2924944"/>
            <a:ext cx="4104456" cy="2742062"/>
          </a:xfrm>
          <a:prstGeom prst="rect">
            <a:avLst/>
          </a:prstGeom>
          <a:noFill/>
        </p:spPr>
      </p:pic>
    </p:spTree>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6" name="TextBox 4"/>
          <p:cNvSpPr txBox="1">
            <a:spLocks noChangeArrowheads="1"/>
          </p:cNvSpPr>
          <p:nvPr/>
        </p:nvSpPr>
        <p:spPr bwMode="auto">
          <a:xfrm>
            <a:off x="1475656" y="5517232"/>
            <a:ext cx="4799013" cy="954107"/>
          </a:xfrm>
          <a:prstGeom prst="rect">
            <a:avLst/>
          </a:prstGeom>
          <a:noFill/>
          <a:ln w="9525">
            <a:noFill/>
            <a:miter lim="800000"/>
            <a:headEnd/>
            <a:tailEnd/>
          </a:ln>
        </p:spPr>
        <p:txBody>
          <a:bodyPr wrap="square">
            <a:spAutoFit/>
          </a:bodyPr>
          <a:lstStyle/>
          <a:p>
            <a:pPr algn="r"/>
            <a:r>
              <a:rPr lang="ru-RU" sz="1400" b="1" dirty="0">
                <a:solidFill>
                  <a:srgbClr val="0070C0"/>
                </a:solidFill>
                <a:latin typeface="Cambria" pitchFamily="18" charset="0"/>
                <a:ea typeface="BatangChe" pitchFamily="49" charset="-127"/>
                <a:cs typeface="Aharoni" pitchFamily="2" charset="-79"/>
              </a:rPr>
              <a:t>Объединенный архивный фонд №59 «Участники Великой Отечественной </a:t>
            </a:r>
            <a:r>
              <a:rPr lang="ru-RU" sz="1400" b="1" dirty="0" smtClean="0">
                <a:solidFill>
                  <a:srgbClr val="0070C0"/>
                </a:solidFill>
                <a:latin typeface="Cambria" pitchFamily="18" charset="0"/>
                <a:ea typeface="BatangChe" pitchFamily="49" charset="-127"/>
                <a:cs typeface="Aharoni" pitchFamily="2" charset="-79"/>
              </a:rPr>
              <a:t>войны»,</a:t>
            </a:r>
          </a:p>
          <a:p>
            <a:pPr algn="r"/>
            <a:r>
              <a:rPr lang="ru-RU" sz="1400" b="1" dirty="0" smtClean="0">
                <a:solidFill>
                  <a:srgbClr val="0070C0"/>
                </a:solidFill>
                <a:latin typeface="Cambria" pitchFamily="18" charset="0"/>
                <a:ea typeface="BatangChe" pitchFamily="49" charset="-127"/>
                <a:cs typeface="Aharoni" pitchFamily="2" charset="-79"/>
              </a:rPr>
              <a:t>опись № 16 «Приз Алексей Акимович»,</a:t>
            </a:r>
          </a:p>
          <a:p>
            <a:pPr algn="r"/>
            <a:r>
              <a:rPr lang="ru-RU" sz="1400" b="1" dirty="0" smtClean="0">
                <a:solidFill>
                  <a:srgbClr val="0070C0"/>
                </a:solidFill>
                <a:latin typeface="Cambria" pitchFamily="18" charset="0"/>
                <a:ea typeface="BatangChe" pitchFamily="49" charset="-127"/>
                <a:cs typeface="Aharoni" pitchFamily="2" charset="-79"/>
              </a:rPr>
              <a:t> единица хранения №9 </a:t>
            </a:r>
            <a:endParaRPr lang="ru-RU" sz="1400" b="1" dirty="0">
              <a:solidFill>
                <a:srgbClr val="0070C0"/>
              </a:solidFill>
              <a:latin typeface="Cambria" pitchFamily="18" charset="0"/>
              <a:ea typeface="BatangChe" pitchFamily="49" charset="-127"/>
              <a:cs typeface="Aharoni" pitchFamily="2" charset="-79"/>
            </a:endParaRPr>
          </a:p>
        </p:txBody>
      </p:sp>
      <p:pic>
        <p:nvPicPr>
          <p:cNvPr id="32777" name="Picture 9" descr="C:\Users\User\Desktop\59-16 Приз А.А\ф.59 оп. 16 Приз А.А док-и скан\9 Удостоверения к военным наградам\ф. 59 оп.16 ед.хр. 9 лист 8.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71600" y="908720"/>
            <a:ext cx="4824536" cy="3261451"/>
          </a:xfrm>
          <a:prstGeom prst="rect">
            <a:avLst/>
          </a:prstGeom>
          <a:noFill/>
        </p:spPr>
      </p:pic>
      <p:pic>
        <p:nvPicPr>
          <p:cNvPr id="32783" name="Picture 15" descr="C:\Users\User\Desktop\59-16 Приз А.А\ф.59 оп. 16 Приз А.А док-и скан\9 Удостоверения к военным наградам\ф. 59 оп.16 ед.хр. 9 лист 14.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687616" y="0"/>
            <a:ext cx="3456384" cy="2310653"/>
          </a:xfrm>
          <a:prstGeom prst="rect">
            <a:avLst/>
          </a:prstGeom>
          <a:noFill/>
        </p:spPr>
      </p:pic>
      <p:pic>
        <p:nvPicPr>
          <p:cNvPr id="32785" name="Picture 17" descr="C:\Users\User\Desktop\59-16 Приз А.А\ф.59 оп. 16 Приз А.А док-и скан\9 Удостоверения к военным наградам\ф. 59 оп.16 ед.хр. 9 лист 16.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728815" y="2348880"/>
            <a:ext cx="3415185" cy="2266124"/>
          </a:xfrm>
          <a:prstGeom prst="rect">
            <a:avLst/>
          </a:prstGeom>
          <a:noFill/>
        </p:spPr>
      </p:pic>
    </p:spTree>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7" name="TextBox 4"/>
          <p:cNvSpPr txBox="1">
            <a:spLocks noChangeArrowheads="1"/>
          </p:cNvSpPr>
          <p:nvPr/>
        </p:nvSpPr>
        <p:spPr bwMode="auto">
          <a:xfrm>
            <a:off x="1475656" y="6119336"/>
            <a:ext cx="4799013" cy="646331"/>
          </a:xfrm>
          <a:prstGeom prst="rect">
            <a:avLst/>
          </a:prstGeom>
          <a:noFill/>
          <a:ln w="9525">
            <a:noFill/>
            <a:miter lim="800000"/>
            <a:headEnd/>
            <a:tailEnd/>
          </a:ln>
        </p:spPr>
        <p:txBody>
          <a:bodyPr wrap="square">
            <a:spAutoFit/>
          </a:bodyPr>
          <a:lstStyle/>
          <a:p>
            <a:pPr algn="r"/>
            <a:r>
              <a:rPr lang="ru-RU" sz="1200" b="1" dirty="0">
                <a:solidFill>
                  <a:srgbClr val="0070C0"/>
                </a:solidFill>
                <a:latin typeface="Century Gothic" pitchFamily="34" charset="0"/>
              </a:rPr>
              <a:t>Объединенный архивный фонд №59 «Участники Великой Отечественной войны</a:t>
            </a:r>
            <a:r>
              <a:rPr lang="ru-RU" sz="1200" b="1" dirty="0" smtClean="0">
                <a:solidFill>
                  <a:srgbClr val="0070C0"/>
                </a:solidFill>
                <a:latin typeface="Century Gothic" pitchFamily="34" charset="0"/>
              </a:rPr>
              <a:t>»,</a:t>
            </a:r>
          </a:p>
          <a:p>
            <a:pPr algn="r"/>
            <a:r>
              <a:rPr lang="ru-RU" sz="1200" b="1" dirty="0" smtClean="0">
                <a:solidFill>
                  <a:srgbClr val="0070C0"/>
                </a:solidFill>
                <a:latin typeface="Century Gothic" pitchFamily="34" charset="0"/>
              </a:rPr>
              <a:t>опись № 16 « Приз Алексей Акимович»</a:t>
            </a:r>
            <a:endParaRPr lang="ru-RU" sz="1200" b="1" dirty="0">
              <a:solidFill>
                <a:srgbClr val="0070C0"/>
              </a:solidFill>
              <a:latin typeface="Century Gothic" pitchFamily="34" charset="0"/>
            </a:endParaRPr>
          </a:p>
        </p:txBody>
      </p:sp>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7" name="Rectangle 1"/>
          <p:cNvSpPr>
            <a:spLocks noChangeArrowheads="1"/>
          </p:cNvSpPr>
          <p:nvPr/>
        </p:nvSpPr>
        <p:spPr bwMode="auto">
          <a:xfrm>
            <a:off x="1259632" y="404664"/>
            <a:ext cx="72008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После войны вместе с четырьмя товарищами Алексей  отправился в Фергану на строительство канала. Кассир железнодорожной кассы долго рассматривал карту Узбекистана и решил, что конечной точкой их путешествий будет город Ленинабад, но ошибся. </a:t>
            </a: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p:txBody>
      </p:sp>
      <p:sp>
        <p:nvSpPr>
          <p:cNvPr id="9" name="Прямоугольник 8"/>
          <p:cNvSpPr/>
          <p:nvPr/>
        </p:nvSpPr>
        <p:spPr>
          <a:xfrm>
            <a:off x="5580112" y="0"/>
            <a:ext cx="2982483" cy="369332"/>
          </a:xfrm>
          <a:prstGeom prst="rect">
            <a:avLst/>
          </a:prstGeom>
        </p:spPr>
        <p:txBody>
          <a:bodyPr wrap="none">
            <a:spAutoFit/>
          </a:bodyPr>
          <a:lstStyle/>
          <a:p>
            <a:pPr algn="just" eaLnBrk="0" hangingPunct="0"/>
            <a:r>
              <a:rPr lang="ru-RU" b="1" dirty="0" smtClean="0">
                <a:solidFill>
                  <a:srgbClr val="800000"/>
                </a:solidFill>
                <a:latin typeface="Arial" pitchFamily="34" charset="0"/>
                <a:ea typeface="Times New Roman" pitchFamily="18" charset="0"/>
                <a:cs typeface="Arial" pitchFamily="34" charset="0"/>
              </a:rPr>
              <a:t>Приз Алексей Акимович</a:t>
            </a:r>
          </a:p>
        </p:txBody>
      </p:sp>
      <p:sp>
        <p:nvSpPr>
          <p:cNvPr id="10" name="Прямоугольник 9"/>
          <p:cNvSpPr/>
          <p:nvPr/>
        </p:nvSpPr>
        <p:spPr>
          <a:xfrm>
            <a:off x="2843808" y="1268760"/>
            <a:ext cx="4572000" cy="3785652"/>
          </a:xfrm>
          <a:prstGeom prst="rect">
            <a:avLst/>
          </a:prstGeom>
        </p:spPr>
        <p:txBody>
          <a:bodyPr wrap="square">
            <a:spAutoFit/>
          </a:bodyPr>
          <a:lstStyle/>
          <a:p>
            <a:pPr lvl="0" indent="449263" algn="just"/>
            <a:r>
              <a:rPr lang="ru-RU" sz="1600" dirty="0" smtClean="0">
                <a:solidFill>
                  <a:srgbClr val="800000"/>
                </a:solidFill>
                <a:latin typeface="Times New Roman" pitchFamily="18" charset="0"/>
                <a:ea typeface="Calibri" pitchFamily="34" charset="0"/>
                <a:cs typeface="Times New Roman" pitchFamily="18" charset="0"/>
              </a:rPr>
              <a:t>Четверым вчерашним солдатам, а сегодняшним строителям пришлось еще сутки ехать до всесоюзной стройки без билетов. Добрые люди помогли добраться. Сначала строили Ферганский канал, потом </a:t>
            </a:r>
            <a:r>
              <a:rPr lang="ru-RU" sz="1600" dirty="0" err="1" smtClean="0">
                <a:solidFill>
                  <a:srgbClr val="800000"/>
                </a:solidFill>
                <a:latin typeface="Times New Roman" pitchFamily="18" charset="0"/>
                <a:ea typeface="Calibri" pitchFamily="34" charset="0"/>
                <a:cs typeface="Times New Roman" pitchFamily="18" charset="0"/>
              </a:rPr>
              <a:t>Катамджайский</a:t>
            </a:r>
            <a:r>
              <a:rPr lang="ru-RU" sz="1600" dirty="0" smtClean="0">
                <a:solidFill>
                  <a:srgbClr val="800000"/>
                </a:solidFill>
                <a:latin typeface="Times New Roman" pitchFamily="18" charset="0"/>
                <a:ea typeface="Calibri" pitchFamily="34" charset="0"/>
                <a:cs typeface="Times New Roman" pitchFamily="18" charset="0"/>
              </a:rPr>
              <a:t> металлургический комбинат, Памир, его юношеская мечта не погибла. Алексей Акимович Приз начал работать в геологической партии. Ему даже было присвоено звание горного мастера с правом ведения горных работ открытым способом. Копал траншеи, бил шурфы, добывал природный металл - сурьму. Зарплату выдавали  бонами, или как их еще называли в народе, золотыми рублями, которые были в ходу в специальных магазинах</a:t>
            </a:r>
            <a:endParaRPr lang="ru-RU" sz="1600" dirty="0" smtClean="0">
              <a:solidFill>
                <a:srgbClr val="800000"/>
              </a:solidFill>
              <a:latin typeface="Arial" pitchFamily="34" charset="0"/>
              <a:cs typeface="Arial" pitchFamily="34" charset="0"/>
            </a:endParaRPr>
          </a:p>
        </p:txBody>
      </p:sp>
      <p:sp>
        <p:nvSpPr>
          <p:cNvPr id="11" name="Rectangle 1"/>
          <p:cNvSpPr>
            <a:spLocks noChangeArrowheads="1"/>
          </p:cNvSpPr>
          <p:nvPr/>
        </p:nvSpPr>
        <p:spPr bwMode="auto">
          <a:xfrm>
            <a:off x="1619672" y="4869160"/>
            <a:ext cx="720080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               40 лет трудового стажа А.А.Приза были не менее </a:t>
            </a:r>
          </a:p>
          <a:p>
            <a:pPr marL="0" marR="0" lvl="0" indent="0" algn="l" defTabSz="914400" rtl="0" eaLnBrk="0" fontAlgn="base" latinLnBrk="0" hangingPunct="0">
              <a:lnSpc>
                <a:spcPct val="100000"/>
              </a:lnSpc>
              <a:spcBef>
                <a:spcPct val="0"/>
              </a:spcBef>
              <a:spcAft>
                <a:spcPct val="0"/>
              </a:spcAft>
              <a:buClrTx/>
              <a:buSzTx/>
              <a:buFontTx/>
              <a:buNone/>
              <a:tabLst/>
            </a:pPr>
            <a:r>
              <a:rPr lang="ru-RU" sz="1600" dirty="0" smtClean="0">
                <a:solidFill>
                  <a:srgbClr val="800000"/>
                </a:solidFill>
                <a:latin typeface="Times New Roman" pitchFamily="18" charset="0"/>
                <a:ea typeface="Calibri" pitchFamily="34" charset="0"/>
                <a:cs typeface="Times New Roman" pitchFamily="18" charset="0"/>
              </a:rPr>
              <a:t>               </a:t>
            </a: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самоотверженными, чем годы его боевой юности.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Богатейший жизненный опыт, множество друзей, учеников,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уважение, почитание, добрую память – это богатство сумел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                 заработать себе Алексей Акимович</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 </a:t>
            </a: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7" name="TextBox 4"/>
          <p:cNvSpPr txBox="1">
            <a:spLocks noChangeArrowheads="1"/>
          </p:cNvSpPr>
          <p:nvPr/>
        </p:nvSpPr>
        <p:spPr bwMode="auto">
          <a:xfrm>
            <a:off x="1619672" y="6119336"/>
            <a:ext cx="4799013" cy="738664"/>
          </a:xfrm>
          <a:prstGeom prst="rect">
            <a:avLst/>
          </a:prstGeom>
          <a:noFill/>
          <a:ln w="9525">
            <a:noFill/>
            <a:miter lim="800000"/>
            <a:headEnd/>
            <a:tailEnd/>
          </a:ln>
        </p:spPr>
        <p:txBody>
          <a:bodyPr wrap="square">
            <a:spAutoFit/>
          </a:bodyPr>
          <a:lstStyle/>
          <a:p>
            <a:pPr algn="r"/>
            <a:r>
              <a:rPr lang="ru-RU" sz="1400" b="1" dirty="0">
                <a:solidFill>
                  <a:srgbClr val="0070C0"/>
                </a:solidFill>
                <a:latin typeface="Century Gothic" pitchFamily="34" charset="0"/>
              </a:rPr>
              <a:t>Объединенный архивный фонд №59 «Участники Великой Отечественной войны</a:t>
            </a:r>
            <a:r>
              <a:rPr lang="ru-RU" sz="1400" b="1" dirty="0" smtClean="0">
                <a:solidFill>
                  <a:srgbClr val="0070C0"/>
                </a:solidFill>
                <a:latin typeface="Century Gothic" pitchFamily="34" charset="0"/>
              </a:rPr>
              <a:t>»,</a:t>
            </a:r>
          </a:p>
          <a:p>
            <a:pPr algn="r"/>
            <a:r>
              <a:rPr lang="ru-RU" sz="1400" b="1" dirty="0" smtClean="0">
                <a:solidFill>
                  <a:srgbClr val="0070C0"/>
                </a:solidFill>
                <a:latin typeface="Century Gothic" pitchFamily="34" charset="0"/>
              </a:rPr>
              <a:t>опись № 16 « Приз Алексей Акимович»</a:t>
            </a:r>
            <a:endParaRPr lang="ru-RU" sz="1400" b="1" dirty="0">
              <a:solidFill>
                <a:srgbClr val="0070C0"/>
              </a:solidFill>
              <a:latin typeface="Century Gothic" pitchFamily="34" charset="0"/>
            </a:endParaRPr>
          </a:p>
        </p:txBody>
      </p:sp>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14337" name="Rectangle 1"/>
          <p:cNvSpPr>
            <a:spLocks noChangeArrowheads="1"/>
          </p:cNvSpPr>
          <p:nvPr/>
        </p:nvSpPr>
        <p:spPr bwMode="auto">
          <a:xfrm>
            <a:off x="1259632" y="292006"/>
            <a:ext cx="7344816" cy="39395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u-RU" b="1" i="1" strike="noStrike" cap="none" normalizeH="0" baseline="0" dirty="0" smtClean="0">
                <a:ln>
                  <a:noFill/>
                </a:ln>
                <a:solidFill>
                  <a:srgbClr val="FF6600"/>
                </a:solidFill>
                <a:effectLst/>
                <a:latin typeface="Times New Roman" pitchFamily="18" charset="0"/>
                <a:ea typeface="Times New Roman" pitchFamily="18" charset="0"/>
                <a:cs typeface="Times New Roman" pitchFamily="18" charset="0"/>
              </a:rPr>
              <a:t>                                     </a:t>
            </a:r>
            <a:r>
              <a:rPr kumimoji="0" lang="ru-RU" b="1" i="1" u="sng" strike="noStrike" cap="none" normalizeH="0" baseline="0" dirty="0" smtClean="0">
                <a:ln>
                  <a:noFill/>
                </a:ln>
                <a:solidFill>
                  <a:srgbClr val="FF6600"/>
                </a:solidFill>
                <a:effectLst/>
                <a:latin typeface="Times New Roman" pitchFamily="18" charset="0"/>
                <a:ea typeface="Times New Roman" pitchFamily="18" charset="0"/>
                <a:cs typeface="Times New Roman" pitchFamily="18" charset="0"/>
              </a:rPr>
              <a:t>Послевоенная жизнь (анкетная информация):</a:t>
            </a:r>
            <a:endParaRPr kumimoji="0" lang="ru-RU" b="0" i="1" u="none" strike="noStrike" cap="none" normalizeH="0" baseline="0" dirty="0" smtClean="0">
              <a:ln>
                <a:noFill/>
              </a:ln>
              <a:solidFill>
                <a:srgbClr val="FF6600"/>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Трудовая деятельность - </a:t>
            </a:r>
            <a:r>
              <a:rPr kumimoji="0" lang="ru-RU" sz="1600" b="1" i="0" u="none"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после войны работал в Узбекистане, строил Ферганский канал, затем </a:t>
            </a:r>
            <a:r>
              <a:rPr kumimoji="0" lang="ru-RU" sz="1600" b="1" i="0" u="none" strike="noStrike" cap="none" normalizeH="0" baseline="0" dirty="0" err="1" smtClean="0">
                <a:ln>
                  <a:noFill/>
                </a:ln>
                <a:solidFill>
                  <a:srgbClr val="800000"/>
                </a:solidFill>
                <a:effectLst/>
                <a:latin typeface="Times New Roman" pitchFamily="18" charset="0"/>
                <a:ea typeface="Times New Roman" pitchFamily="18" charset="0"/>
                <a:cs typeface="Times New Roman" pitchFamily="18" charset="0"/>
              </a:rPr>
              <a:t>Катамджайский</a:t>
            </a:r>
            <a:r>
              <a:rPr kumimoji="0" lang="ru-RU" sz="1600" b="1" i="0" u="none"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 металлургический комбинат, в  г. Каменск - Уральске Свердловской области в качестве горного мастера участвовал в строительстве Уральского алюминиевого комбината, затем было строительство Каховской ГЭС на Днепре.</a:t>
            </a:r>
            <a:endParaRPr kumimoji="0" lang="ru-RU" sz="1600" b="0" i="0" u="none" strike="noStrike" cap="none" normalizeH="0" baseline="0" dirty="0" smtClean="0">
              <a:ln>
                <a:noFill/>
              </a:ln>
              <a:solidFill>
                <a:srgbClr val="800000"/>
              </a:solidFill>
              <a:effectLst/>
              <a:latin typeface="Times New Roman" pitchFamily="18" charset="0"/>
              <a:cs typeface="Times New Roman" pitchFamily="18" charset="0"/>
            </a:endParaRPr>
          </a:p>
          <a:p>
            <a:pPr lvl="0" algn="ctr" eaLnBrk="0" hangingPunct="0"/>
            <a:r>
              <a:rPr lang="ru-RU" dirty="0" smtClean="0">
                <a:solidFill>
                  <a:srgbClr val="800000"/>
                </a:solidFill>
                <a:latin typeface="Times New Roman" pitchFamily="18" charset="0"/>
                <a:ea typeface="Times New Roman" pitchFamily="18" charset="0"/>
                <a:cs typeface="Arial" pitchFamily="34" charset="0"/>
              </a:rPr>
              <a:t>За время трудовой деятельности А.А.Приз окончил Одесский институт народного хозяйства, а для этого повторно закончил школу, так как его школьный аттестат и другие  документы остались  в Ленинграде и за время войны все были утеряны.</a:t>
            </a:r>
            <a:endParaRPr lang="ru-RU" sz="1600" b="1" dirty="0" smtClean="0">
              <a:solidFill>
                <a:srgbClr val="800000"/>
              </a:solidFill>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В г. Нефтеюганске с 1976 года.</a:t>
            </a:r>
            <a:r>
              <a:rPr kumimoji="0" lang="ru-RU" sz="1600" b="0" i="0" u="none"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 </a:t>
            </a:r>
            <a:r>
              <a:rPr kumimoji="0" lang="ru-RU" sz="1600" b="1" i="0" u="none"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Работал в УПТК треста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a:t>
            </a:r>
            <a:r>
              <a:rPr kumimoji="0" lang="ru-RU" sz="1600" b="1" i="0" u="none" strike="noStrike" cap="none" normalizeH="0" baseline="0" dirty="0" err="1" smtClean="0">
                <a:ln>
                  <a:noFill/>
                </a:ln>
                <a:solidFill>
                  <a:srgbClr val="800000"/>
                </a:solidFill>
                <a:effectLst/>
                <a:latin typeface="Times New Roman" pitchFamily="18" charset="0"/>
                <a:ea typeface="Times New Roman" pitchFamily="18" charset="0"/>
                <a:cs typeface="Times New Roman" pitchFamily="18" charset="0"/>
              </a:rPr>
              <a:t>Нефтеюганскгазстрой</a:t>
            </a:r>
            <a:r>
              <a:rPr kumimoji="0" lang="ru-RU" sz="1600" b="1" i="0" u="none"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 начальником, затем заместителем </a:t>
            </a:r>
          </a:p>
          <a:p>
            <a:pPr marL="0" marR="0" lvl="0" indent="0" algn="just" defTabSz="914400" rtl="0" eaLnBrk="0" fontAlgn="base" latinLnBrk="0" hangingPunct="0">
              <a:lnSpc>
                <a:spcPct val="100000"/>
              </a:lnSpc>
              <a:spcBef>
                <a:spcPct val="0"/>
              </a:spcBef>
              <a:spcAft>
                <a:spcPct val="0"/>
              </a:spcAft>
              <a:buClrTx/>
              <a:buSzTx/>
              <a:buFontTx/>
              <a:buNone/>
              <a:tabLst/>
            </a:pPr>
            <a:r>
              <a:rPr lang="ru-RU" sz="1600" b="1" dirty="0" smtClean="0">
                <a:solidFill>
                  <a:srgbClr val="800000"/>
                </a:solidFill>
                <a:latin typeface="Times New Roman" pitchFamily="18" charset="0"/>
                <a:ea typeface="Times New Roman" pitchFamily="18" charset="0"/>
                <a:cs typeface="Times New Roman" pitchFamily="18" charset="0"/>
              </a:rPr>
              <a:t>     </a:t>
            </a:r>
            <a:r>
              <a:rPr kumimoji="0" lang="ru-RU" sz="1600" b="1" i="0" u="none"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начальника Вышкомонтажного управления №2 </a:t>
            </a:r>
          </a:p>
          <a:p>
            <a:pPr marL="0" marR="0" lvl="0" indent="0" algn="just" defTabSz="914400" rtl="0" eaLnBrk="0" fontAlgn="base" latinLnBrk="0" hangingPunct="0">
              <a:lnSpc>
                <a:spcPct val="100000"/>
              </a:lnSpc>
              <a:spcBef>
                <a:spcPct val="0"/>
              </a:spcBef>
              <a:spcAft>
                <a:spcPct val="0"/>
              </a:spcAft>
              <a:buClrTx/>
              <a:buSzTx/>
              <a:buFontTx/>
              <a:buNone/>
              <a:tabLst/>
            </a:pPr>
            <a:r>
              <a:rPr lang="ru-RU" sz="1600" b="1" dirty="0" smtClean="0">
                <a:solidFill>
                  <a:srgbClr val="800000"/>
                </a:solidFill>
                <a:latin typeface="Times New Roman" pitchFamily="18" charset="0"/>
                <a:ea typeface="Times New Roman" pitchFamily="18" charset="0"/>
                <a:cs typeface="Times New Roman" pitchFamily="18" charset="0"/>
              </a:rPr>
              <a:t>           </a:t>
            </a:r>
            <a:r>
              <a:rPr kumimoji="0" lang="ru-RU" sz="1600" b="1" i="0" u="none"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производственного</a:t>
            </a:r>
            <a:r>
              <a:rPr kumimoji="0" lang="ru-RU" sz="1600" b="1" i="0" u="none" strike="noStrike" cap="none" normalizeH="0" dirty="0" smtClean="0">
                <a:ln>
                  <a:noFill/>
                </a:ln>
                <a:solidFill>
                  <a:srgbClr val="800000"/>
                </a:solidFill>
                <a:effectLst/>
                <a:latin typeface="Times New Roman" pitchFamily="18" charset="0"/>
                <a:ea typeface="Times New Roman" pitchFamily="18" charset="0"/>
                <a:cs typeface="Times New Roman" pitchFamily="18" charset="0"/>
              </a:rPr>
              <a:t> объединения</a:t>
            </a:r>
            <a:r>
              <a:rPr kumimoji="0" lang="ru-RU" sz="1600" b="1" i="0" u="none"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 «</a:t>
            </a:r>
            <a:r>
              <a:rPr kumimoji="0" lang="ru-RU" sz="1600" b="1" i="0" u="none" strike="noStrike" cap="none" normalizeH="0" baseline="0" dirty="0" err="1" smtClean="0">
                <a:ln>
                  <a:noFill/>
                </a:ln>
                <a:solidFill>
                  <a:srgbClr val="800000"/>
                </a:solidFill>
                <a:effectLst/>
                <a:latin typeface="Times New Roman" pitchFamily="18" charset="0"/>
                <a:ea typeface="Times New Roman" pitchFamily="18" charset="0"/>
                <a:cs typeface="Times New Roman" pitchFamily="18" charset="0"/>
              </a:rPr>
              <a:t>Юганскнефтегаз</a:t>
            </a:r>
            <a:r>
              <a:rPr kumimoji="0" lang="ru-RU" sz="1600" b="1" i="0" u="none"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a:t>
            </a:r>
            <a:r>
              <a:rPr kumimoji="0" lang="ru-RU" sz="1600" b="0" i="0" u="none"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 </a:t>
            </a:r>
          </a:p>
          <a:p>
            <a:pPr algn="just" eaLnBrk="0" hangingPunct="0"/>
            <a:r>
              <a:rPr lang="ru-RU" sz="1600" b="1" dirty="0" smtClean="0">
                <a:solidFill>
                  <a:srgbClr val="800000"/>
                </a:solidFill>
                <a:latin typeface="Times New Roman" pitchFamily="18" charset="0"/>
                <a:ea typeface="Times New Roman" pitchFamily="18" charset="0"/>
                <a:cs typeface="Times New Roman" pitchFamily="18" charset="0"/>
              </a:rPr>
              <a:t>                   На пенсию вышел 1 августа 1986 года</a:t>
            </a:r>
            <a:endParaRPr kumimoji="0" lang="ru-RU" sz="1600" b="0" i="0" u="none" strike="noStrike" cap="none" normalizeH="0" baseline="0" dirty="0" smtClean="0">
              <a:ln>
                <a:noFill/>
              </a:ln>
              <a:solidFill>
                <a:srgbClr val="800000"/>
              </a:solidFill>
              <a:effectLst/>
              <a:latin typeface="Times New Roman" pitchFamily="18" charset="0"/>
              <a:cs typeface="Times New Roman" pitchFamily="18" charset="0"/>
            </a:endParaRPr>
          </a:p>
        </p:txBody>
      </p:sp>
      <p:sp>
        <p:nvSpPr>
          <p:cNvPr id="7" name="Rectangle 1"/>
          <p:cNvSpPr>
            <a:spLocks noChangeArrowheads="1"/>
          </p:cNvSpPr>
          <p:nvPr/>
        </p:nvSpPr>
        <p:spPr bwMode="auto">
          <a:xfrm>
            <a:off x="1331640" y="0"/>
            <a:ext cx="3024336"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eaLnBrk="0" hangingPunct="0"/>
            <a:r>
              <a:rPr lang="ru-RU" sz="1600" b="1" dirty="0" smtClean="0">
                <a:solidFill>
                  <a:srgbClr val="800000"/>
                </a:solidFill>
                <a:latin typeface="Arial" pitchFamily="34" charset="0"/>
                <a:ea typeface="Times New Roman" pitchFamily="18" charset="0"/>
                <a:cs typeface="Arial" pitchFamily="34" charset="0"/>
              </a:rPr>
              <a:t>Приз Алексей Акимович</a:t>
            </a:r>
            <a:endParaRPr lang="ru-RU" sz="1050" dirty="0" smtClean="0">
              <a:solidFill>
                <a:srgbClr val="800000"/>
              </a:solidFill>
              <a:latin typeface="Arial" pitchFamily="34" charset="0"/>
              <a:cs typeface="Arial" pitchFamily="34" charset="0"/>
            </a:endParaRPr>
          </a:p>
        </p:txBody>
      </p:sp>
      <p:sp>
        <p:nvSpPr>
          <p:cNvPr id="9" name="Rectangle 1"/>
          <p:cNvSpPr>
            <a:spLocks noChangeArrowheads="1"/>
          </p:cNvSpPr>
          <p:nvPr/>
        </p:nvSpPr>
        <p:spPr bwMode="auto">
          <a:xfrm>
            <a:off x="1979712" y="4221088"/>
            <a:ext cx="5581128"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rgbClr val="800000"/>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С 2005 по 2009 годы являлся заместителем председателя </a:t>
            </a:r>
            <a:r>
              <a:rPr kumimoji="0" lang="ru-RU" sz="1600" b="1" i="0" u="none" strike="noStrike" cap="none" normalizeH="0" baseline="0" dirty="0" err="1" smtClean="0">
                <a:ln>
                  <a:noFill/>
                </a:ln>
                <a:solidFill>
                  <a:srgbClr val="800000"/>
                </a:solidFill>
                <a:effectLst/>
                <a:latin typeface="Times New Roman" pitchFamily="18" charset="0"/>
                <a:ea typeface="Times New Roman" pitchFamily="18" charset="0"/>
                <a:cs typeface="Times New Roman" pitchFamily="18" charset="0"/>
              </a:rPr>
              <a:t>Нефтеюганского</a:t>
            </a:r>
            <a:r>
              <a:rPr kumimoji="0" lang="ru-RU" sz="1600" b="1" i="0" u="none"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 городского Совета ветеранов войны, труда и Вооруженных Сил, ветеран производственного</a:t>
            </a:r>
            <a:r>
              <a:rPr kumimoji="0" lang="ru-RU" sz="1600" b="1" i="0" u="none" strike="noStrike" cap="none" normalizeH="0" dirty="0" smtClean="0">
                <a:ln>
                  <a:noFill/>
                </a:ln>
                <a:solidFill>
                  <a:srgbClr val="800000"/>
                </a:solidFill>
                <a:effectLst/>
                <a:latin typeface="Times New Roman" pitchFamily="18" charset="0"/>
                <a:ea typeface="Times New Roman" pitchFamily="18" charset="0"/>
                <a:cs typeface="Times New Roman" pitchFamily="18" charset="0"/>
              </a:rPr>
              <a:t> объединения</a:t>
            </a:r>
            <a:r>
              <a:rPr kumimoji="0" lang="ru-RU" sz="1600" b="1" i="0" u="none"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 «</a:t>
            </a:r>
            <a:r>
              <a:rPr kumimoji="0" lang="ru-RU" sz="1600" b="1" i="0" u="none" strike="noStrike" cap="none" normalizeH="0" baseline="0" dirty="0" err="1" smtClean="0">
                <a:ln>
                  <a:noFill/>
                </a:ln>
                <a:solidFill>
                  <a:srgbClr val="800000"/>
                </a:solidFill>
                <a:effectLst/>
                <a:latin typeface="Times New Roman" pitchFamily="18" charset="0"/>
                <a:ea typeface="Times New Roman" pitchFamily="18" charset="0"/>
                <a:cs typeface="Times New Roman" pitchFamily="18" charset="0"/>
              </a:rPr>
              <a:t>Юганскнефтегаза</a:t>
            </a:r>
            <a:r>
              <a:rPr kumimoji="0" lang="ru-RU" sz="1600" b="1" i="0" u="none"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a:t>
            </a:r>
            <a:endParaRPr kumimoji="0" lang="ru-RU" sz="1600" b="0" i="0" u="none" strike="noStrike" cap="none" normalizeH="0" baseline="0" dirty="0" smtClean="0">
              <a:ln>
                <a:noFill/>
              </a:ln>
              <a:solidFill>
                <a:srgbClr val="800000"/>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Дата смерти, место захоронения - </a:t>
            </a:r>
            <a:r>
              <a:rPr kumimoji="0" lang="ru-RU" sz="1600" b="1" i="0" u="none" strike="noStrike" cap="none" normalizeH="0" baseline="0" dirty="0" smtClean="0">
                <a:ln>
                  <a:noFill/>
                </a:ln>
                <a:solidFill>
                  <a:srgbClr val="800000"/>
                </a:solidFill>
                <a:effectLst/>
                <a:latin typeface="Times New Roman" pitchFamily="18" charset="0"/>
                <a:ea typeface="Times New Roman" pitchFamily="18" charset="0"/>
                <a:cs typeface="Times New Roman" pitchFamily="18" charset="0"/>
              </a:rPr>
              <a:t> 3 декабря 2012 года, город Нефтеюганск</a:t>
            </a:r>
            <a:endParaRPr kumimoji="0" lang="ru-RU" sz="1600" b="0" i="0" u="none" strike="noStrike" cap="none" normalizeH="0" baseline="0" dirty="0" smtClean="0">
              <a:ln>
                <a:noFill/>
              </a:ln>
              <a:solidFill>
                <a:srgbClr val="800000"/>
              </a:solidFill>
              <a:effectLst/>
              <a:latin typeface="Times New Roman" pitchFamily="18" charset="0"/>
              <a:cs typeface="Times New Roman" pitchFamily="18" charset="0"/>
            </a:endParaRPr>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7" name="TextBox 4"/>
          <p:cNvSpPr txBox="1">
            <a:spLocks noChangeArrowheads="1"/>
          </p:cNvSpPr>
          <p:nvPr/>
        </p:nvSpPr>
        <p:spPr bwMode="auto">
          <a:xfrm>
            <a:off x="2051720" y="5517232"/>
            <a:ext cx="4799013" cy="738664"/>
          </a:xfrm>
          <a:prstGeom prst="rect">
            <a:avLst/>
          </a:prstGeom>
          <a:noFill/>
          <a:ln w="9525">
            <a:noFill/>
            <a:miter lim="800000"/>
            <a:headEnd/>
            <a:tailEnd/>
          </a:ln>
        </p:spPr>
        <p:txBody>
          <a:bodyPr wrap="square">
            <a:spAutoFit/>
          </a:bodyPr>
          <a:lstStyle/>
          <a:p>
            <a:pPr algn="r"/>
            <a:r>
              <a:rPr lang="ru-RU" sz="1400" b="1" dirty="0">
                <a:solidFill>
                  <a:srgbClr val="0070C0"/>
                </a:solidFill>
                <a:latin typeface="Century Gothic" pitchFamily="34" charset="0"/>
              </a:rPr>
              <a:t>Объединенный архивный фонд №59 «Участники Великой Отечественной войны</a:t>
            </a:r>
            <a:r>
              <a:rPr lang="ru-RU" sz="1400" b="1" dirty="0" smtClean="0">
                <a:solidFill>
                  <a:srgbClr val="0070C0"/>
                </a:solidFill>
                <a:latin typeface="Century Gothic" pitchFamily="34" charset="0"/>
              </a:rPr>
              <a:t>»,</a:t>
            </a:r>
          </a:p>
          <a:p>
            <a:pPr algn="r"/>
            <a:r>
              <a:rPr lang="ru-RU" sz="1400" b="1" dirty="0" smtClean="0">
                <a:solidFill>
                  <a:srgbClr val="0070C0"/>
                </a:solidFill>
                <a:latin typeface="Century Gothic" pitchFamily="34" charset="0"/>
              </a:rPr>
              <a:t>опись № 16 «Приз Алексей Акимович»</a:t>
            </a:r>
            <a:endParaRPr lang="ru-RU" sz="1400" b="1" dirty="0">
              <a:solidFill>
                <a:srgbClr val="0070C0"/>
              </a:solidFill>
              <a:latin typeface="Century Gothic" pitchFamily="34" charset="0"/>
            </a:endParaRPr>
          </a:p>
        </p:txBody>
      </p:sp>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14337" name="Rectangle 1"/>
          <p:cNvSpPr>
            <a:spLocks noChangeArrowheads="1"/>
          </p:cNvSpPr>
          <p:nvPr/>
        </p:nvSpPr>
        <p:spPr bwMode="auto">
          <a:xfrm>
            <a:off x="1331640" y="283025"/>
            <a:ext cx="7056784" cy="42780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800000"/>
                </a:solidFill>
                <a:effectLst/>
                <a:latin typeface="Arial" pitchFamily="34" charset="0"/>
                <a:ea typeface="Times New Roman" pitchFamily="18" charset="0"/>
                <a:cs typeface="Arial" pitchFamily="34" charset="0"/>
              </a:rPr>
              <a:t>Приз Алексей Акимович (анкетная информация)</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rgbClr val="800000"/>
              </a:solidFill>
              <a:effectLst/>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Arial" pitchFamily="34" charset="0"/>
                <a:ea typeface="Times New Roman" pitchFamily="18" charset="0"/>
                <a:cs typeface="Arial" pitchFamily="34" charset="0"/>
              </a:rPr>
              <a:t>Дата рождения - </a:t>
            </a:r>
            <a:r>
              <a:rPr kumimoji="0" lang="ru-RU" sz="1600" b="1" i="0" u="none" strike="noStrike" cap="none" normalizeH="0" baseline="0" dirty="0" smtClean="0">
                <a:ln>
                  <a:noFill/>
                </a:ln>
                <a:solidFill>
                  <a:srgbClr val="800000"/>
                </a:solidFill>
                <a:effectLst/>
                <a:latin typeface="Arial" pitchFamily="34" charset="0"/>
                <a:ea typeface="Times New Roman" pitchFamily="18" charset="0"/>
                <a:cs typeface="Arial" pitchFamily="34" charset="0"/>
              </a:rPr>
              <a:t>29 июля 1923 года</a:t>
            </a: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Arial" pitchFamily="34" charset="0"/>
                <a:ea typeface="Times New Roman" pitchFamily="18" charset="0"/>
                <a:cs typeface="Arial" pitchFamily="34" charset="0"/>
              </a:rPr>
              <a:t>Место рождения  - </a:t>
            </a:r>
            <a:r>
              <a:rPr kumimoji="0" lang="ru-RU" sz="1600" b="1" i="0" u="none" strike="noStrike" cap="none" normalizeH="0" baseline="0" dirty="0" smtClean="0">
                <a:ln>
                  <a:noFill/>
                </a:ln>
                <a:solidFill>
                  <a:srgbClr val="800000"/>
                </a:solidFill>
                <a:effectLst/>
                <a:latin typeface="Arial" pitchFamily="34" charset="0"/>
                <a:ea typeface="Times New Roman" pitchFamily="18" charset="0"/>
                <a:cs typeface="Arial" pitchFamily="34" charset="0"/>
              </a:rPr>
              <a:t>г. Россошь Воронежской области</a:t>
            </a: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Arial" pitchFamily="34" charset="0"/>
                <a:ea typeface="Times New Roman" pitchFamily="18" charset="0"/>
                <a:cs typeface="Arial" pitchFamily="34" charset="0"/>
              </a:rPr>
              <a:t>Национальность  -  </a:t>
            </a:r>
            <a:r>
              <a:rPr kumimoji="0" lang="ru-RU" sz="1600" b="1" i="0" u="none" strike="noStrike" cap="none" normalizeH="0" baseline="0" dirty="0" smtClean="0">
                <a:ln>
                  <a:noFill/>
                </a:ln>
                <a:solidFill>
                  <a:srgbClr val="800000"/>
                </a:solidFill>
                <a:effectLst/>
                <a:latin typeface="Arial" pitchFamily="34" charset="0"/>
                <a:ea typeface="Times New Roman" pitchFamily="18" charset="0"/>
                <a:cs typeface="Arial" pitchFamily="34" charset="0"/>
              </a:rPr>
              <a:t>украинец</a:t>
            </a: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ru-RU" sz="1600" dirty="0" smtClean="0">
                <a:solidFill>
                  <a:srgbClr val="800000"/>
                </a:solidFill>
                <a:latin typeface="Arial" pitchFamily="34" charset="0"/>
                <a:ea typeface="Times New Roman" pitchFamily="18" charset="0"/>
                <a:cs typeface="Arial" pitchFamily="34" charset="0"/>
              </a:rPr>
              <a:t>О</a:t>
            </a:r>
            <a:r>
              <a:rPr kumimoji="0" lang="ru-RU" sz="1600" i="0" u="none" strike="noStrike" cap="none" normalizeH="0" baseline="0" dirty="0" smtClean="0">
                <a:ln>
                  <a:noFill/>
                </a:ln>
                <a:solidFill>
                  <a:srgbClr val="800000"/>
                </a:solidFill>
                <a:effectLst/>
                <a:latin typeface="Arial" pitchFamily="34" charset="0"/>
                <a:ea typeface="Times New Roman" pitchFamily="18" charset="0"/>
                <a:cs typeface="Arial" pitchFamily="34" charset="0"/>
              </a:rPr>
              <a:t>тец</a:t>
            </a:r>
            <a:r>
              <a:rPr kumimoji="0" lang="ru-RU" sz="1600" b="1" i="0" u="none" strike="noStrike" cap="none" normalizeH="0" baseline="0" dirty="0" smtClean="0">
                <a:ln>
                  <a:noFill/>
                </a:ln>
                <a:solidFill>
                  <a:srgbClr val="800000"/>
                </a:solidFill>
                <a:effectLst/>
                <a:latin typeface="Arial" pitchFamily="34" charset="0"/>
                <a:ea typeface="Times New Roman" pitchFamily="18" charset="0"/>
                <a:cs typeface="Arial" pitchFamily="34" charset="0"/>
              </a:rPr>
              <a:t> - Аким Никитович </a:t>
            </a:r>
          </a:p>
          <a:p>
            <a:pPr marL="0" marR="0" lvl="0" indent="0" algn="just" defTabSz="914400" rtl="0" eaLnBrk="0" fontAlgn="base" latinLnBrk="0" hangingPunct="0">
              <a:lnSpc>
                <a:spcPct val="100000"/>
              </a:lnSpc>
              <a:spcBef>
                <a:spcPct val="0"/>
              </a:spcBef>
              <a:spcAft>
                <a:spcPct val="0"/>
              </a:spcAft>
              <a:buClrTx/>
              <a:buSzTx/>
              <a:buFontTx/>
              <a:buNone/>
              <a:tabLst/>
            </a:pPr>
            <a:r>
              <a:rPr lang="ru-RU" sz="1600" dirty="0" smtClean="0">
                <a:solidFill>
                  <a:srgbClr val="800000"/>
                </a:solidFill>
                <a:latin typeface="Arial" pitchFamily="34" charset="0"/>
                <a:ea typeface="Times New Roman" pitchFamily="18" charset="0"/>
                <a:cs typeface="Arial" pitchFamily="34" charset="0"/>
              </a:rPr>
              <a:t>М</a:t>
            </a:r>
            <a:r>
              <a:rPr kumimoji="0" lang="ru-RU" sz="1600" i="0" u="none" strike="noStrike" cap="none" normalizeH="0" baseline="0" dirty="0" smtClean="0">
                <a:ln>
                  <a:noFill/>
                </a:ln>
                <a:solidFill>
                  <a:srgbClr val="800000"/>
                </a:solidFill>
                <a:effectLst/>
                <a:latin typeface="Arial" pitchFamily="34" charset="0"/>
                <a:ea typeface="Times New Roman" pitchFamily="18" charset="0"/>
                <a:cs typeface="Arial" pitchFamily="34" charset="0"/>
              </a:rPr>
              <a:t>ать</a:t>
            </a:r>
            <a:r>
              <a:rPr kumimoji="0" lang="ru-RU" sz="1600" b="1" i="0" u="none" strike="noStrike" cap="none" normalizeH="0" baseline="0" dirty="0" smtClean="0">
                <a:ln>
                  <a:noFill/>
                </a:ln>
                <a:solidFill>
                  <a:srgbClr val="800000"/>
                </a:solidFill>
                <a:effectLst/>
                <a:latin typeface="Arial" pitchFamily="34" charset="0"/>
                <a:ea typeface="Times New Roman" pitchFamily="18" charset="0"/>
                <a:cs typeface="Arial" pitchFamily="34" charset="0"/>
              </a:rPr>
              <a:t> - Дарья Платоновна</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Arial" pitchFamily="34" charset="0"/>
                <a:ea typeface="Times New Roman" pitchFamily="18" charset="0"/>
                <a:cs typeface="Arial" pitchFamily="34" charset="0"/>
              </a:rPr>
              <a:t>Образование  - </a:t>
            </a:r>
            <a:r>
              <a:rPr kumimoji="0" lang="ru-RU" sz="1600" b="1" i="0" u="none" strike="noStrike" cap="none" normalizeH="0" baseline="0" dirty="0" smtClean="0">
                <a:ln>
                  <a:noFill/>
                </a:ln>
                <a:solidFill>
                  <a:srgbClr val="800000"/>
                </a:solidFill>
                <a:effectLst/>
                <a:latin typeface="Arial" pitchFamily="34" charset="0"/>
                <a:ea typeface="Times New Roman" pitchFamily="18" charset="0"/>
                <a:cs typeface="Arial" pitchFamily="34" charset="0"/>
              </a:rPr>
              <a:t>высшее </a:t>
            </a:r>
            <a:r>
              <a:rPr kumimoji="0" lang="ru-RU" sz="1600" i="0" u="none" strike="noStrike" cap="none" normalizeH="0" baseline="0" dirty="0" smtClean="0">
                <a:ln>
                  <a:noFill/>
                </a:ln>
                <a:solidFill>
                  <a:srgbClr val="800000"/>
                </a:solidFill>
                <a:effectLst/>
                <a:latin typeface="Arial" pitchFamily="34" charset="0"/>
                <a:ea typeface="Times New Roman" pitchFamily="18" charset="0"/>
                <a:cs typeface="Arial" pitchFamily="34" charset="0"/>
              </a:rPr>
              <a:t>(два высших образования)</a:t>
            </a:r>
            <a:endParaRPr kumimoji="0" lang="ru-RU" sz="1600" i="0" u="none" strike="noStrike" cap="none" normalizeH="0" baseline="0" dirty="0" smtClean="0">
              <a:ln>
                <a:noFill/>
              </a:ln>
              <a:solidFill>
                <a:srgbClr val="80000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Arial" pitchFamily="34" charset="0"/>
                <a:ea typeface="Times New Roman" pitchFamily="18" charset="0"/>
                <a:cs typeface="Arial" pitchFamily="34" charset="0"/>
              </a:rPr>
              <a:t>Гражданская специальность  - 1) </a:t>
            </a:r>
            <a:r>
              <a:rPr kumimoji="0" lang="ru-RU" sz="1600" b="1" i="0" u="none" strike="noStrike" cap="none" normalizeH="0" baseline="0" dirty="0" smtClean="0">
                <a:ln>
                  <a:noFill/>
                </a:ln>
                <a:solidFill>
                  <a:srgbClr val="800000"/>
                </a:solidFill>
                <a:effectLst/>
                <a:latin typeface="Arial" pitchFamily="34" charset="0"/>
                <a:ea typeface="Times New Roman" pitchFamily="18" charset="0"/>
                <a:cs typeface="Arial" pitchFamily="34" charset="0"/>
              </a:rPr>
              <a:t>горный мастер;</a:t>
            </a:r>
            <a:r>
              <a:rPr kumimoji="0" lang="ru-RU" sz="1600" b="1" i="0" u="none" strike="noStrike" cap="none" normalizeH="0" dirty="0" smtClean="0">
                <a:ln>
                  <a:noFill/>
                </a:ln>
                <a:solidFill>
                  <a:srgbClr val="800000"/>
                </a:solidFill>
                <a:effectLst/>
                <a:latin typeface="Arial" pitchFamily="34" charset="0"/>
                <a:ea typeface="Times New Roman" pitchFamily="18" charset="0"/>
                <a:cs typeface="Arial" pitchFamily="34" charset="0"/>
              </a:rPr>
              <a:t> 2)</a:t>
            </a:r>
            <a:r>
              <a:rPr kumimoji="0" lang="ru-RU" sz="1600" b="1" i="0" u="none" strike="noStrike" cap="none" normalizeH="0" baseline="0" dirty="0" smtClean="0">
                <a:ln>
                  <a:noFill/>
                </a:ln>
                <a:solidFill>
                  <a:srgbClr val="800000"/>
                </a:solidFill>
                <a:effectLst/>
                <a:latin typeface="Arial" pitchFamily="34" charset="0"/>
                <a:ea typeface="Times New Roman" pitchFamily="18" charset="0"/>
                <a:cs typeface="Arial" pitchFamily="34" charset="0"/>
              </a:rPr>
              <a:t>экономика и планирование материально- технического снабжения</a:t>
            </a: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a:p>
            <a:pPr lvl="0" algn="just" eaLnBrk="0" hangingPunct="0"/>
            <a:r>
              <a:rPr kumimoji="0" lang="ru-RU" sz="1600" b="0" i="0" u="none" strike="noStrike" cap="none" normalizeH="0" baseline="0" dirty="0" smtClean="0">
                <a:ln>
                  <a:noFill/>
                </a:ln>
                <a:solidFill>
                  <a:srgbClr val="800000"/>
                </a:solidFill>
                <a:effectLst/>
                <a:latin typeface="Arial" pitchFamily="34" charset="0"/>
                <a:ea typeface="Times New Roman" pitchFamily="18" charset="0"/>
                <a:cs typeface="Arial" pitchFamily="34" charset="0"/>
              </a:rPr>
              <a:t>Место учебы  - </a:t>
            </a:r>
            <a:r>
              <a:rPr kumimoji="0" lang="ru-RU" sz="1600" b="1" i="0" u="none" strike="noStrike" cap="none" normalizeH="0" baseline="0" dirty="0" smtClean="0">
                <a:ln>
                  <a:noFill/>
                </a:ln>
                <a:solidFill>
                  <a:srgbClr val="800000"/>
                </a:solidFill>
                <a:effectLst/>
                <a:latin typeface="Arial" pitchFamily="34" charset="0"/>
                <a:ea typeface="Times New Roman" pitchFamily="18" charset="0"/>
                <a:cs typeface="Arial" pitchFamily="34" charset="0"/>
              </a:rPr>
              <a:t>в 1939 году зачислен  студентом </a:t>
            </a:r>
          </a:p>
          <a:p>
            <a:pPr lvl="0" algn="just" eaLnBrk="0" hangingPunct="0"/>
            <a:r>
              <a:rPr lang="ru-RU" sz="1600" b="1" dirty="0" smtClean="0">
                <a:solidFill>
                  <a:srgbClr val="800000"/>
                </a:solidFill>
                <a:latin typeface="Arial" pitchFamily="34" charset="0"/>
                <a:ea typeface="Times New Roman" pitchFamily="18" charset="0"/>
                <a:cs typeface="Arial" pitchFamily="34" charset="0"/>
              </a:rPr>
              <a:t>Ленинградского горного института,  в 1972 году закончил </a:t>
            </a:r>
          </a:p>
          <a:p>
            <a:pPr lvl="0" algn="just" eaLnBrk="0" hangingPunct="0"/>
            <a:r>
              <a:rPr lang="ru-RU" sz="1600" b="1" dirty="0" smtClean="0">
                <a:solidFill>
                  <a:srgbClr val="800000"/>
                </a:solidFill>
                <a:latin typeface="Arial" pitchFamily="34" charset="0"/>
                <a:ea typeface="Times New Roman" pitchFamily="18" charset="0"/>
                <a:cs typeface="Arial" pitchFamily="34" charset="0"/>
              </a:rPr>
              <a:t>       Одесский институт народного хозяйства </a:t>
            </a:r>
            <a:endParaRPr kumimoji="0" lang="ru-RU" sz="1600" b="0" i="0" u="none" strike="noStrike" cap="none" normalizeH="0" baseline="0" dirty="0" smtClean="0">
              <a:ln>
                <a:noFill/>
              </a:ln>
              <a:solidFill>
                <a:srgbClr val="800000"/>
              </a:solidFill>
              <a:effectLst/>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Arial" pitchFamily="34" charset="0"/>
                <a:ea typeface="Times New Roman" pitchFamily="18" charset="0"/>
                <a:cs typeface="Arial" pitchFamily="34" charset="0"/>
              </a:rPr>
              <a:t>     На</a:t>
            </a:r>
            <a:r>
              <a:rPr kumimoji="0" lang="ru-RU" sz="1600" b="0" i="0" u="none" strike="noStrike" cap="none" normalizeH="0" dirty="0" smtClean="0">
                <a:ln>
                  <a:noFill/>
                </a:ln>
                <a:solidFill>
                  <a:srgbClr val="800000"/>
                </a:solidFill>
                <a:effectLst/>
                <a:latin typeface="Arial" pitchFamily="34" charset="0"/>
                <a:ea typeface="Times New Roman" pitchFamily="18" charset="0"/>
                <a:cs typeface="Arial" pitchFamily="34" charset="0"/>
              </a:rPr>
              <a:t> момент </a:t>
            </a:r>
            <a:r>
              <a:rPr kumimoji="0" lang="ru-RU" sz="1600" b="0" i="0" u="none" strike="noStrike" cap="none" normalizeH="0" baseline="0" dirty="0" smtClean="0">
                <a:ln>
                  <a:noFill/>
                </a:ln>
                <a:solidFill>
                  <a:srgbClr val="800000"/>
                </a:solidFill>
                <a:effectLst/>
                <a:latin typeface="Arial" pitchFamily="34" charset="0"/>
                <a:ea typeface="Times New Roman" pitchFamily="18" charset="0"/>
                <a:cs typeface="Arial" pitchFamily="34" charset="0"/>
              </a:rPr>
              <a:t> призыва в ряды Красной Армии – </a:t>
            </a:r>
            <a:r>
              <a:rPr kumimoji="0" lang="ru-RU" sz="1600" b="1" i="0" u="none" strike="noStrike" cap="none" normalizeH="0" baseline="0" dirty="0" smtClean="0">
                <a:ln>
                  <a:noFill/>
                </a:ln>
                <a:solidFill>
                  <a:srgbClr val="800000"/>
                </a:solidFill>
                <a:effectLst/>
                <a:latin typeface="Arial" pitchFamily="34" charset="0"/>
                <a:ea typeface="Times New Roman" pitchFamily="18" charset="0"/>
                <a:cs typeface="Arial" pitchFamily="34" charset="0"/>
              </a:rPr>
              <a:t>студент </a:t>
            </a:r>
          </a:p>
          <a:p>
            <a:pPr marL="0" marR="0" lvl="0" indent="0" algn="just" defTabSz="914400" rtl="0" eaLnBrk="0" fontAlgn="base" latinLnBrk="0" hangingPunct="0">
              <a:lnSpc>
                <a:spcPct val="100000"/>
              </a:lnSpc>
              <a:spcBef>
                <a:spcPct val="0"/>
              </a:spcBef>
              <a:spcAft>
                <a:spcPct val="0"/>
              </a:spcAft>
              <a:buClrTx/>
              <a:buSzTx/>
              <a:buFontTx/>
              <a:buNone/>
              <a:tabLst/>
            </a:pPr>
            <a:r>
              <a:rPr lang="ru-RU" sz="1600" b="1" dirty="0" smtClean="0">
                <a:solidFill>
                  <a:srgbClr val="800000"/>
                </a:solidFill>
                <a:latin typeface="Arial" pitchFamily="34" charset="0"/>
                <a:ea typeface="Times New Roman" pitchFamily="18" charset="0"/>
                <a:cs typeface="Arial" pitchFamily="34" charset="0"/>
              </a:rPr>
              <a:t>    </a:t>
            </a:r>
            <a:r>
              <a:rPr kumimoji="0" lang="ru-RU" sz="1600" b="1" i="0" u="none" strike="noStrike" cap="none" normalizeH="0" baseline="0" dirty="0" smtClean="0">
                <a:ln>
                  <a:noFill/>
                </a:ln>
                <a:solidFill>
                  <a:srgbClr val="800000"/>
                </a:solidFill>
                <a:effectLst/>
                <a:latin typeface="Arial" pitchFamily="34" charset="0"/>
                <a:ea typeface="Times New Roman" pitchFamily="18" charset="0"/>
                <a:cs typeface="Arial" pitchFamily="34" charset="0"/>
              </a:rPr>
              <a:t>3-го курса Ленинградского горного института</a:t>
            </a: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Arial" pitchFamily="34" charset="0"/>
                <a:ea typeface="Times New Roman" pitchFamily="18" charset="0"/>
                <a:cs typeface="Arial" pitchFamily="34" charset="0"/>
              </a:rPr>
              <a:t>Социальный статус –  с</a:t>
            </a:r>
            <a:r>
              <a:rPr kumimoji="0" lang="ru-RU" sz="1600" b="1" i="0" u="none" strike="noStrike" cap="none" normalizeH="0" baseline="0" dirty="0" smtClean="0">
                <a:ln>
                  <a:noFill/>
                </a:ln>
                <a:solidFill>
                  <a:srgbClr val="800000"/>
                </a:solidFill>
                <a:effectLst/>
                <a:latin typeface="Arial" pitchFamily="34" charset="0"/>
                <a:ea typeface="Times New Roman" pitchFamily="18" charset="0"/>
                <a:cs typeface="Arial" pitchFamily="34" charset="0"/>
              </a:rPr>
              <a:t>лужащий</a:t>
            </a: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p:txBody>
      </p:sp>
      <p:sp>
        <p:nvSpPr>
          <p:cNvPr id="7" name="Прямоугольник 6"/>
          <p:cNvSpPr/>
          <p:nvPr/>
        </p:nvSpPr>
        <p:spPr>
          <a:xfrm>
            <a:off x="3923928" y="692696"/>
            <a:ext cx="2031325" cy="369332"/>
          </a:xfrm>
          <a:prstGeom prst="rect">
            <a:avLst/>
          </a:prstGeom>
        </p:spPr>
        <p:txBody>
          <a:bodyPr wrap="none">
            <a:spAutoFit/>
          </a:bodyPr>
          <a:lstStyle/>
          <a:p>
            <a:pPr lvl="0" algn="ctr" eaLnBrk="0" hangingPunct="0"/>
            <a:r>
              <a:rPr lang="ru-RU" b="1" i="1" u="sng" dirty="0" smtClean="0">
                <a:solidFill>
                  <a:srgbClr val="FF6600"/>
                </a:solidFill>
                <a:latin typeface="Arial" pitchFamily="34" charset="0"/>
                <a:ea typeface="Times New Roman" pitchFamily="18" charset="0"/>
                <a:cs typeface="Arial" pitchFamily="34" charset="0"/>
              </a:rPr>
              <a:t>Личные данные</a:t>
            </a:r>
            <a:endParaRPr lang="ru-RU" i="1" dirty="0" smtClean="0">
              <a:solidFill>
                <a:srgbClr val="FF6600"/>
              </a:solidFill>
              <a:latin typeface="Arial" pitchFamily="34" charset="0"/>
              <a:cs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7" name="TextBox 4"/>
          <p:cNvSpPr txBox="1">
            <a:spLocks noChangeArrowheads="1"/>
          </p:cNvSpPr>
          <p:nvPr/>
        </p:nvSpPr>
        <p:spPr bwMode="auto">
          <a:xfrm>
            <a:off x="1763688" y="5373216"/>
            <a:ext cx="4799013" cy="646331"/>
          </a:xfrm>
          <a:prstGeom prst="rect">
            <a:avLst/>
          </a:prstGeom>
          <a:noFill/>
          <a:ln w="9525">
            <a:noFill/>
            <a:miter lim="800000"/>
            <a:headEnd/>
            <a:tailEnd/>
          </a:ln>
        </p:spPr>
        <p:txBody>
          <a:bodyPr wrap="square">
            <a:spAutoFit/>
          </a:bodyPr>
          <a:lstStyle/>
          <a:p>
            <a:pPr algn="r"/>
            <a:r>
              <a:rPr lang="ru-RU" sz="1200" b="1" dirty="0">
                <a:solidFill>
                  <a:srgbClr val="0070C0"/>
                </a:solidFill>
                <a:latin typeface="Century Gothic" pitchFamily="34" charset="0"/>
              </a:rPr>
              <a:t>Объединенный архивный фонд №59 «Участники Великой Отечественной войны</a:t>
            </a:r>
            <a:r>
              <a:rPr lang="ru-RU" sz="1200" b="1" dirty="0" smtClean="0">
                <a:solidFill>
                  <a:srgbClr val="0070C0"/>
                </a:solidFill>
                <a:latin typeface="Century Gothic" pitchFamily="34" charset="0"/>
              </a:rPr>
              <a:t>»,</a:t>
            </a:r>
          </a:p>
          <a:p>
            <a:pPr algn="r"/>
            <a:r>
              <a:rPr lang="ru-RU" sz="1200" b="1" dirty="0" smtClean="0">
                <a:solidFill>
                  <a:srgbClr val="0070C0"/>
                </a:solidFill>
                <a:latin typeface="Century Gothic" pitchFamily="34" charset="0"/>
              </a:rPr>
              <a:t>опись № 16 « Приз Алексей Акимович»</a:t>
            </a:r>
            <a:endParaRPr lang="ru-RU" sz="1200" b="1" dirty="0">
              <a:solidFill>
                <a:srgbClr val="0070C0"/>
              </a:solidFill>
              <a:latin typeface="Century Gothic" pitchFamily="34" charset="0"/>
            </a:endParaRPr>
          </a:p>
        </p:txBody>
      </p:sp>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9" name="Прямоугольник 8"/>
          <p:cNvSpPr/>
          <p:nvPr/>
        </p:nvSpPr>
        <p:spPr>
          <a:xfrm>
            <a:off x="5580112" y="0"/>
            <a:ext cx="2982483" cy="369332"/>
          </a:xfrm>
          <a:prstGeom prst="rect">
            <a:avLst/>
          </a:prstGeom>
        </p:spPr>
        <p:txBody>
          <a:bodyPr wrap="none">
            <a:spAutoFit/>
          </a:bodyPr>
          <a:lstStyle/>
          <a:p>
            <a:pPr algn="just" eaLnBrk="0" hangingPunct="0"/>
            <a:r>
              <a:rPr lang="ru-RU" b="1" dirty="0" smtClean="0">
                <a:solidFill>
                  <a:srgbClr val="800000"/>
                </a:solidFill>
                <a:latin typeface="Arial" pitchFamily="34" charset="0"/>
                <a:ea typeface="Times New Roman" pitchFamily="18" charset="0"/>
                <a:cs typeface="Arial" pitchFamily="34" charset="0"/>
              </a:rPr>
              <a:t>Приз Алексей Акимович</a:t>
            </a:r>
          </a:p>
        </p:txBody>
      </p:sp>
      <p:sp>
        <p:nvSpPr>
          <p:cNvPr id="11" name="Rectangle 1"/>
          <p:cNvSpPr>
            <a:spLocks noChangeArrowheads="1"/>
          </p:cNvSpPr>
          <p:nvPr/>
        </p:nvSpPr>
        <p:spPr bwMode="auto">
          <a:xfrm>
            <a:off x="1619672" y="5484713"/>
            <a:ext cx="72008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                </a:t>
            </a: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p:txBody>
      </p:sp>
      <p:sp>
        <p:nvSpPr>
          <p:cNvPr id="12" name="Rectangle 1"/>
          <p:cNvSpPr>
            <a:spLocks noChangeArrowheads="1"/>
          </p:cNvSpPr>
          <p:nvPr/>
        </p:nvSpPr>
        <p:spPr bwMode="auto">
          <a:xfrm>
            <a:off x="1475656" y="476672"/>
            <a:ext cx="7488832" cy="42780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В 1949 году А.А.Приза перевели в г. Каменск-Уральский Свердловской области на строительство Уральского алюминиевого комбината, затем было строительство Каховской ГЭС на Днепре. 30 лет жизни помещается в три строчки. А какая это была жизнь? Это то, о чём он мечтал в молодости: поездить по миру, совершать что-то необыкновенное? В какой-то степени, да. Только на смену юношескому романтизму пришли практические трудности: везде неустроенный быт, трудная работа и в большом количестве. К тому же постоянная работа над собой. За время трудовой деятельности А.А.Приз окончил Одесский институт народного хозяйства, а для этого повторно закончил школу, ведь его школьный аттестат и другие  документы остались  в Ленинграде и за время войны все было утеряно. Так Алексей Акимович второй раз в жизни опять стал школьником и студентом. Нонсенс… </a:t>
            </a:r>
          </a:p>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Перебирая документы Алексея Акимовича, </a:t>
            </a:r>
          </a:p>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                сначала обнаруживаешь удостоверения о </a:t>
            </a:r>
          </a:p>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повышении квалификации по серьезным строительным </a:t>
            </a:r>
          </a:p>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                       профессиям, а потом только аттестат об окончании </a:t>
            </a:r>
          </a:p>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средней школы с оценками по геометрии и литературе…</a:t>
            </a: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7" name="TextBox 4"/>
          <p:cNvSpPr txBox="1">
            <a:spLocks noChangeArrowheads="1"/>
          </p:cNvSpPr>
          <p:nvPr/>
        </p:nvSpPr>
        <p:spPr bwMode="auto">
          <a:xfrm>
            <a:off x="2555776" y="4581128"/>
            <a:ext cx="4799013" cy="646331"/>
          </a:xfrm>
          <a:prstGeom prst="rect">
            <a:avLst/>
          </a:prstGeom>
          <a:noFill/>
          <a:ln w="9525">
            <a:noFill/>
            <a:miter lim="800000"/>
            <a:headEnd/>
            <a:tailEnd/>
          </a:ln>
        </p:spPr>
        <p:txBody>
          <a:bodyPr wrap="square">
            <a:spAutoFit/>
          </a:bodyPr>
          <a:lstStyle/>
          <a:p>
            <a:pPr algn="r"/>
            <a:r>
              <a:rPr lang="ru-RU" sz="1200" b="1" dirty="0">
                <a:solidFill>
                  <a:srgbClr val="0070C0"/>
                </a:solidFill>
                <a:latin typeface="Century Gothic" pitchFamily="34" charset="0"/>
              </a:rPr>
              <a:t>Объединенный архивный фонд №59 «Участники Великой Отечественной войны</a:t>
            </a:r>
            <a:r>
              <a:rPr lang="ru-RU" sz="1200" b="1" dirty="0" smtClean="0">
                <a:solidFill>
                  <a:srgbClr val="0070C0"/>
                </a:solidFill>
                <a:latin typeface="Century Gothic" pitchFamily="34" charset="0"/>
              </a:rPr>
              <a:t>»,</a:t>
            </a:r>
          </a:p>
          <a:p>
            <a:pPr algn="r"/>
            <a:r>
              <a:rPr lang="ru-RU" sz="1200" b="1" dirty="0" smtClean="0">
                <a:solidFill>
                  <a:srgbClr val="0070C0"/>
                </a:solidFill>
                <a:latin typeface="Century Gothic" pitchFamily="34" charset="0"/>
              </a:rPr>
              <a:t>опись № 16 « Приз Алексей Акимович»</a:t>
            </a:r>
            <a:endParaRPr lang="ru-RU" sz="1200" b="1" dirty="0">
              <a:solidFill>
                <a:srgbClr val="0070C0"/>
              </a:solidFill>
              <a:latin typeface="Century Gothic" pitchFamily="34" charset="0"/>
            </a:endParaRPr>
          </a:p>
        </p:txBody>
      </p:sp>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9" name="Прямоугольник 8"/>
          <p:cNvSpPr/>
          <p:nvPr/>
        </p:nvSpPr>
        <p:spPr>
          <a:xfrm>
            <a:off x="5580112" y="0"/>
            <a:ext cx="2982483" cy="369332"/>
          </a:xfrm>
          <a:prstGeom prst="rect">
            <a:avLst/>
          </a:prstGeom>
        </p:spPr>
        <p:txBody>
          <a:bodyPr wrap="none">
            <a:spAutoFit/>
          </a:bodyPr>
          <a:lstStyle/>
          <a:p>
            <a:pPr algn="just" eaLnBrk="0" hangingPunct="0"/>
            <a:r>
              <a:rPr lang="ru-RU" b="1" dirty="0" smtClean="0">
                <a:solidFill>
                  <a:srgbClr val="800000"/>
                </a:solidFill>
                <a:latin typeface="Arial" pitchFamily="34" charset="0"/>
                <a:ea typeface="Times New Roman" pitchFamily="18" charset="0"/>
                <a:cs typeface="Arial" pitchFamily="34" charset="0"/>
              </a:rPr>
              <a:t>Приз Алексей Акимович</a:t>
            </a:r>
          </a:p>
        </p:txBody>
      </p:sp>
      <p:sp>
        <p:nvSpPr>
          <p:cNvPr id="11" name="Rectangle 1"/>
          <p:cNvSpPr>
            <a:spLocks noChangeArrowheads="1"/>
          </p:cNvSpPr>
          <p:nvPr/>
        </p:nvSpPr>
        <p:spPr bwMode="auto">
          <a:xfrm>
            <a:off x="1619672" y="5484713"/>
            <a:ext cx="72008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                </a:t>
            </a: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p:txBody>
      </p:sp>
      <p:sp>
        <p:nvSpPr>
          <p:cNvPr id="12" name="Rectangle 1"/>
          <p:cNvSpPr>
            <a:spLocks noChangeArrowheads="1"/>
          </p:cNvSpPr>
          <p:nvPr/>
        </p:nvSpPr>
        <p:spPr bwMode="auto">
          <a:xfrm>
            <a:off x="1187624" y="260648"/>
            <a:ext cx="7488832" cy="42780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a:r>
              <a:rPr lang="ru-RU" sz="1600" dirty="0" smtClean="0">
                <a:solidFill>
                  <a:srgbClr val="800000"/>
                </a:solidFill>
              </a:rPr>
              <a:t>В Нефтеюганск А.А.Приз приехал в 1976 году по вызову треста «</a:t>
            </a:r>
            <a:r>
              <a:rPr lang="ru-RU" sz="1600" dirty="0" err="1" smtClean="0">
                <a:solidFill>
                  <a:srgbClr val="800000"/>
                </a:solidFill>
              </a:rPr>
              <a:t>Нефтеюганскгазстрой</a:t>
            </a:r>
            <a:r>
              <a:rPr lang="ru-RU" sz="1600" dirty="0" smtClean="0">
                <a:solidFill>
                  <a:srgbClr val="800000"/>
                </a:solidFill>
              </a:rPr>
              <a:t>». До выхода на пенсию работал в вышкомонтажном управлении №2. </a:t>
            </a:r>
          </a:p>
          <a:p>
            <a:pPr lvl="0" indent="449263" algn="just"/>
            <a:r>
              <a:rPr lang="ru-RU" sz="1600" dirty="0" smtClean="0">
                <a:solidFill>
                  <a:srgbClr val="800000"/>
                </a:solidFill>
              </a:rPr>
              <a:t>Цитата из публикации: «В 1976 году по вызову треста «</a:t>
            </a:r>
            <a:r>
              <a:rPr lang="ru-RU" sz="1600" dirty="0" err="1" smtClean="0">
                <a:solidFill>
                  <a:srgbClr val="800000"/>
                </a:solidFill>
              </a:rPr>
              <a:t>Нефтеюганскгазстрой</a:t>
            </a:r>
            <a:r>
              <a:rPr lang="ru-RU" sz="1600" dirty="0" smtClean="0">
                <a:solidFill>
                  <a:srgbClr val="800000"/>
                </a:solidFill>
              </a:rPr>
              <a:t>» Алексей Акимович Приз приехал на Север и приступил к работе в должности начальника УПТК треста. Затем перешел в </a:t>
            </a:r>
            <a:r>
              <a:rPr lang="ru-RU" sz="1600" dirty="0" err="1" smtClean="0">
                <a:solidFill>
                  <a:srgbClr val="800000"/>
                </a:solidFill>
              </a:rPr>
              <a:t>Юганскнефтегаз</a:t>
            </a:r>
            <a:r>
              <a:rPr lang="ru-RU" sz="1600" dirty="0" smtClean="0">
                <a:solidFill>
                  <a:srgbClr val="800000"/>
                </a:solidFill>
              </a:rPr>
              <a:t> заместителем начальника </a:t>
            </a:r>
            <a:r>
              <a:rPr lang="ru-RU" sz="1600" dirty="0" err="1" smtClean="0">
                <a:solidFill>
                  <a:srgbClr val="800000"/>
                </a:solidFill>
              </a:rPr>
              <a:t>Нефтеюганского</a:t>
            </a:r>
            <a:r>
              <a:rPr lang="ru-RU" sz="1600" dirty="0" smtClean="0">
                <a:solidFill>
                  <a:srgbClr val="800000"/>
                </a:solidFill>
              </a:rPr>
              <a:t> вышкомонтажного управления №2. Долгое время Алексей Акимович занимается снабжением. В  его должностные обязанности входит укомплектование необходимым оборудованием нефтяных вышек.  Отсюда ушел на заслуженный отдых. Длительное время он продолжает</a:t>
            </a:r>
          </a:p>
          <a:p>
            <a:pPr lvl="0" indent="449263" algn="just"/>
            <a:r>
              <a:rPr lang="ru-RU" sz="1600" dirty="0" smtClean="0">
                <a:solidFill>
                  <a:srgbClr val="800000"/>
                </a:solidFill>
              </a:rPr>
              <a:t> встречаться с коллегами, друзьями по работе. Нефтяники</a:t>
            </a:r>
          </a:p>
          <a:p>
            <a:pPr lvl="0" indent="449263" algn="just"/>
            <a:r>
              <a:rPr lang="ru-RU" sz="1600" dirty="0" smtClean="0">
                <a:solidFill>
                  <a:srgbClr val="800000"/>
                </a:solidFill>
              </a:rPr>
              <a:t> приглашают ветерана к себе в гости, и не только</a:t>
            </a:r>
          </a:p>
          <a:p>
            <a:pPr lvl="0" indent="449263" algn="just"/>
            <a:r>
              <a:rPr lang="ru-RU" sz="1600" dirty="0" smtClean="0">
                <a:solidFill>
                  <a:srgbClr val="800000"/>
                </a:solidFill>
              </a:rPr>
              <a:t>по праздникам. Профессионал, за плечами </a:t>
            </a:r>
          </a:p>
          <a:p>
            <a:pPr lvl="0" indent="449263" algn="just"/>
            <a:r>
              <a:rPr lang="ru-RU" sz="1600" dirty="0" smtClean="0">
                <a:solidFill>
                  <a:srgbClr val="800000"/>
                </a:solidFill>
              </a:rPr>
              <a:t>которого огромный жизненный опыт,</a:t>
            </a:r>
          </a:p>
          <a:p>
            <a:pPr lvl="0" indent="449263" algn="just"/>
            <a:r>
              <a:rPr lang="ru-RU" sz="1600" dirty="0" smtClean="0">
                <a:solidFill>
                  <a:srgbClr val="800000"/>
                </a:solidFill>
              </a:rPr>
              <a:t> охотно делится с молодыми нефтяниками </a:t>
            </a:r>
          </a:p>
          <a:p>
            <a:pPr lvl="0" indent="449263" algn="just"/>
            <a:r>
              <a:rPr lang="ru-RU" sz="1600" dirty="0" smtClean="0">
                <a:solidFill>
                  <a:srgbClr val="800000"/>
                </a:solidFill>
              </a:rPr>
              <a:t>воспоминаниями, а значит, и мудростью» </a:t>
            </a: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p:txBody>
      </p:sp>
      <p:sp>
        <p:nvSpPr>
          <p:cNvPr id="10" name="TextBox 4"/>
          <p:cNvSpPr txBox="1">
            <a:spLocks noChangeArrowheads="1"/>
          </p:cNvSpPr>
          <p:nvPr/>
        </p:nvSpPr>
        <p:spPr bwMode="auto">
          <a:xfrm>
            <a:off x="1907704" y="5445224"/>
            <a:ext cx="4896544" cy="1200329"/>
          </a:xfrm>
          <a:prstGeom prst="rect">
            <a:avLst/>
          </a:prstGeom>
          <a:solidFill>
            <a:srgbClr val="FFC000"/>
          </a:solidFill>
          <a:ln w="9525">
            <a:noFill/>
            <a:miter lim="800000"/>
            <a:headEnd/>
            <a:tailEnd/>
          </a:ln>
        </p:spPr>
        <p:txBody>
          <a:bodyPr wrap="square">
            <a:spAutoFit/>
          </a:bodyPr>
          <a:lstStyle/>
          <a:p>
            <a:pPr algn="r"/>
            <a:r>
              <a:rPr lang="ru-RU" sz="1200" b="1" dirty="0" smtClean="0">
                <a:solidFill>
                  <a:srgbClr val="FF0000"/>
                </a:solidFill>
                <a:latin typeface="Century Gothic" pitchFamily="34" charset="0"/>
              </a:rPr>
              <a:t>Документы личного происхождения, фотодокументы Алексея Акимовича Приза, находящиеся на муниципальном  хранении в городском архиве увековечили память о ветеране г. Нефтеюганска и сами расскажут о судьбе и жизненном подвиге ветерана грядущим поколениям </a:t>
            </a:r>
            <a:endParaRPr lang="ru-RU" sz="1200" b="1" dirty="0">
              <a:solidFill>
                <a:srgbClr val="FF0000"/>
              </a:solidFill>
              <a:latin typeface="Century Gothic" pitchFamily="34" charset="0"/>
            </a:endParaRPr>
          </a:p>
        </p:txBody>
      </p:sp>
    </p:spTree>
  </p:cSld>
  <p:clrMapOvr>
    <a:masterClrMapping/>
  </p:clrMapOvr>
  <p:transition spd="slow">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pic>
        <p:nvPicPr>
          <p:cNvPr id="15" name="Picture 7" descr="C:\Users\User\Desktop\59-16 Приз А.А\ф.59 оп. 16 Приз А.А док-и скан\16 Памятные адреса в честь памятных дат\ф.59 оп. 16 ед.хр. 16 лист 6.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403648" y="116632"/>
            <a:ext cx="7740352" cy="6741368"/>
          </a:xfrm>
          <a:prstGeom prst="rect">
            <a:avLst/>
          </a:prstGeom>
          <a:noFill/>
        </p:spPr>
      </p:pic>
      <p:sp>
        <p:nvSpPr>
          <p:cNvPr id="6" name="TextBox 4"/>
          <p:cNvSpPr txBox="1">
            <a:spLocks noChangeArrowheads="1"/>
          </p:cNvSpPr>
          <p:nvPr/>
        </p:nvSpPr>
        <p:spPr bwMode="auto">
          <a:xfrm>
            <a:off x="1259632" y="5949280"/>
            <a:ext cx="4799013" cy="738664"/>
          </a:xfrm>
          <a:prstGeom prst="rect">
            <a:avLst/>
          </a:prstGeom>
          <a:noFill/>
          <a:ln w="9525">
            <a:noFill/>
            <a:miter lim="800000"/>
            <a:headEnd/>
            <a:tailEnd/>
          </a:ln>
        </p:spPr>
        <p:txBody>
          <a:bodyPr wrap="square">
            <a:spAutoFit/>
          </a:bodyPr>
          <a:lstStyle/>
          <a:p>
            <a:pPr algn="r"/>
            <a:r>
              <a:rPr lang="ru-RU" sz="1400" b="1" dirty="0">
                <a:solidFill>
                  <a:srgbClr val="0070C0"/>
                </a:solidFill>
                <a:latin typeface="Cambria" pitchFamily="18" charset="0"/>
                <a:ea typeface="BatangChe" pitchFamily="49" charset="-127"/>
                <a:cs typeface="Aharoni" pitchFamily="2" charset="-79"/>
              </a:rPr>
              <a:t>Объединенный архивный фонд №59 «Участники Великой Отечественной </a:t>
            </a:r>
            <a:r>
              <a:rPr lang="ru-RU" sz="1400" b="1" dirty="0" smtClean="0">
                <a:solidFill>
                  <a:srgbClr val="0070C0"/>
                </a:solidFill>
                <a:latin typeface="Cambria" pitchFamily="18" charset="0"/>
                <a:ea typeface="BatangChe" pitchFamily="49" charset="-127"/>
                <a:cs typeface="Aharoni" pitchFamily="2" charset="-79"/>
              </a:rPr>
              <a:t>войны»,</a:t>
            </a:r>
          </a:p>
          <a:p>
            <a:pPr algn="r"/>
            <a:r>
              <a:rPr lang="ru-RU" sz="1400" b="1" dirty="0" smtClean="0">
                <a:solidFill>
                  <a:srgbClr val="0070C0"/>
                </a:solidFill>
                <a:latin typeface="Cambria" pitchFamily="18" charset="0"/>
                <a:ea typeface="BatangChe" pitchFamily="49" charset="-127"/>
                <a:cs typeface="Aharoni" pitchFamily="2" charset="-79"/>
              </a:rPr>
              <a:t>опись № 16 «Приз Алексей Акимович»</a:t>
            </a:r>
            <a:endParaRPr lang="ru-RU" sz="1400" b="1" dirty="0">
              <a:solidFill>
                <a:srgbClr val="0070C0"/>
              </a:solidFill>
              <a:latin typeface="Cambria" pitchFamily="18" charset="0"/>
              <a:ea typeface="BatangChe" pitchFamily="49" charset="-127"/>
              <a:cs typeface="Aharoni" pitchFamily="2" charset="-79"/>
            </a:endParaRPr>
          </a:p>
        </p:txBody>
      </p:sp>
    </p:spTree>
  </p:cSld>
  <p:clrMapOvr>
    <a:masterClrMapping/>
  </p:clrMapOvr>
  <p:transition spd="slow">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6" name="TextBox 4"/>
          <p:cNvSpPr txBox="1">
            <a:spLocks noChangeArrowheads="1"/>
          </p:cNvSpPr>
          <p:nvPr/>
        </p:nvSpPr>
        <p:spPr bwMode="auto">
          <a:xfrm>
            <a:off x="1475656" y="5517232"/>
            <a:ext cx="4799013" cy="954107"/>
          </a:xfrm>
          <a:prstGeom prst="rect">
            <a:avLst/>
          </a:prstGeom>
          <a:noFill/>
          <a:ln w="9525">
            <a:noFill/>
            <a:miter lim="800000"/>
            <a:headEnd/>
            <a:tailEnd/>
          </a:ln>
        </p:spPr>
        <p:txBody>
          <a:bodyPr wrap="square">
            <a:spAutoFit/>
          </a:bodyPr>
          <a:lstStyle/>
          <a:p>
            <a:pPr algn="r"/>
            <a:r>
              <a:rPr lang="ru-RU" sz="1400" b="1" dirty="0">
                <a:latin typeface="Cambria" pitchFamily="18" charset="0"/>
                <a:ea typeface="BatangChe" pitchFamily="49" charset="-127"/>
                <a:cs typeface="Aharoni" pitchFamily="2" charset="-79"/>
              </a:rPr>
              <a:t>Объединенный архивный фонд №59 «Участники Великой Отечественной </a:t>
            </a:r>
            <a:r>
              <a:rPr lang="ru-RU" sz="1400" b="1" dirty="0" smtClean="0">
                <a:latin typeface="Cambria" pitchFamily="18" charset="0"/>
                <a:ea typeface="BatangChe" pitchFamily="49" charset="-127"/>
                <a:cs typeface="Aharoni" pitchFamily="2" charset="-79"/>
              </a:rPr>
              <a:t>войны»,</a:t>
            </a:r>
          </a:p>
          <a:p>
            <a:pPr algn="r"/>
            <a:r>
              <a:rPr lang="ru-RU" sz="1400" b="1" dirty="0" smtClean="0">
                <a:latin typeface="Cambria" pitchFamily="18" charset="0"/>
                <a:ea typeface="BatangChe" pitchFamily="49" charset="-127"/>
                <a:cs typeface="Aharoni" pitchFamily="2" charset="-79"/>
              </a:rPr>
              <a:t>опись № 16 «Приз Алексей Акимович»,</a:t>
            </a:r>
          </a:p>
          <a:p>
            <a:pPr algn="r"/>
            <a:r>
              <a:rPr lang="ru-RU" sz="1400" b="1" dirty="0" smtClean="0">
                <a:latin typeface="Cambria" pitchFamily="18" charset="0"/>
                <a:ea typeface="BatangChe" pitchFamily="49" charset="-127"/>
                <a:cs typeface="Aharoni" pitchFamily="2" charset="-79"/>
              </a:rPr>
              <a:t> единица хранения № </a:t>
            </a:r>
            <a:endParaRPr lang="ru-RU" sz="1400" b="1" dirty="0">
              <a:latin typeface="Cambria" pitchFamily="18" charset="0"/>
              <a:ea typeface="BatangChe" pitchFamily="49" charset="-127"/>
              <a:cs typeface="Aharoni" pitchFamily="2" charset="-79"/>
            </a:endParaRPr>
          </a:p>
        </p:txBody>
      </p:sp>
      <p:pic>
        <p:nvPicPr>
          <p:cNvPr id="7" name="Picture 9" descr="C:\Users\User\Desktop\59-16 Приз А.А\ф.59 оп. 16 Приз А.А док-и скан\14 Дипломы, почетные грамоты, благодарственные письма\ф. 59 оп.16 ед.хр. 14 лист 8.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2536" y="0"/>
            <a:ext cx="5442112" cy="7665368"/>
          </a:xfrm>
          <a:prstGeom prst="rect">
            <a:avLst/>
          </a:prstGeom>
          <a:noFill/>
        </p:spPr>
      </p:pic>
      <p:pic>
        <p:nvPicPr>
          <p:cNvPr id="9" name="Picture 10" descr="C:\Users\User\Desktop\59-16 Приз А.А\ф.59 оп. 16 Приз А.А док-и скан\14 Дипломы, почетные грамоты, благодарственные письма\ф. 59 оп.16 ед.хр. 14 лист 9.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572000" y="0"/>
            <a:ext cx="5086654" cy="7216627"/>
          </a:xfrm>
          <a:prstGeom prst="rect">
            <a:avLst/>
          </a:prstGeom>
          <a:noFill/>
        </p:spPr>
      </p:pic>
    </p:spTree>
  </p:cSld>
  <p:clrMapOvr>
    <a:masterClrMapping/>
  </p:clrMapOvr>
  <p:transition spd="slow">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7" name="TextBox 4"/>
          <p:cNvSpPr txBox="1">
            <a:spLocks noChangeArrowheads="1"/>
          </p:cNvSpPr>
          <p:nvPr/>
        </p:nvSpPr>
        <p:spPr bwMode="auto">
          <a:xfrm>
            <a:off x="2051720" y="5517232"/>
            <a:ext cx="4799013" cy="738664"/>
          </a:xfrm>
          <a:prstGeom prst="rect">
            <a:avLst/>
          </a:prstGeom>
          <a:noFill/>
          <a:ln w="9525">
            <a:noFill/>
            <a:miter lim="800000"/>
            <a:headEnd/>
            <a:tailEnd/>
          </a:ln>
        </p:spPr>
        <p:txBody>
          <a:bodyPr wrap="square">
            <a:spAutoFit/>
          </a:bodyPr>
          <a:lstStyle/>
          <a:p>
            <a:pPr algn="r"/>
            <a:r>
              <a:rPr lang="ru-RU" sz="1400" b="1" dirty="0">
                <a:solidFill>
                  <a:srgbClr val="0070C0"/>
                </a:solidFill>
                <a:latin typeface="Century Gothic" pitchFamily="34" charset="0"/>
              </a:rPr>
              <a:t>Объединенный архивный фонд №59 «Участники Великой Отечественной войны</a:t>
            </a:r>
            <a:r>
              <a:rPr lang="ru-RU" sz="1400" b="1" dirty="0" smtClean="0">
                <a:solidFill>
                  <a:srgbClr val="0070C0"/>
                </a:solidFill>
                <a:latin typeface="Century Gothic" pitchFamily="34" charset="0"/>
              </a:rPr>
              <a:t>»,</a:t>
            </a:r>
          </a:p>
          <a:p>
            <a:pPr algn="r"/>
            <a:r>
              <a:rPr lang="ru-RU" sz="1400" b="1" dirty="0" smtClean="0">
                <a:solidFill>
                  <a:srgbClr val="0070C0"/>
                </a:solidFill>
                <a:latin typeface="Century Gothic" pitchFamily="34" charset="0"/>
              </a:rPr>
              <a:t>опись № 16 « Приз Алексей Акимович»</a:t>
            </a:r>
            <a:endParaRPr lang="ru-RU" sz="1400" b="1" dirty="0">
              <a:solidFill>
                <a:srgbClr val="0070C0"/>
              </a:solidFill>
              <a:latin typeface="Century Gothic" pitchFamily="34" charset="0"/>
            </a:endParaRPr>
          </a:p>
        </p:txBody>
      </p:sp>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7" name="Rectangle 1"/>
          <p:cNvSpPr>
            <a:spLocks noChangeArrowheads="1"/>
          </p:cNvSpPr>
          <p:nvPr/>
        </p:nvSpPr>
        <p:spPr bwMode="auto">
          <a:xfrm>
            <a:off x="1475656" y="332656"/>
            <a:ext cx="3024336"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eaLnBrk="0" hangingPunct="0"/>
            <a:r>
              <a:rPr lang="ru-RU" sz="1600" b="1" dirty="0" smtClean="0">
                <a:solidFill>
                  <a:srgbClr val="800000"/>
                </a:solidFill>
                <a:latin typeface="Arial" pitchFamily="34" charset="0"/>
                <a:ea typeface="Times New Roman" pitchFamily="18" charset="0"/>
                <a:cs typeface="Arial" pitchFamily="34" charset="0"/>
              </a:rPr>
              <a:t>Приз Алексей Акимович</a:t>
            </a:r>
            <a:endParaRPr lang="ru-RU" sz="1050" dirty="0" smtClean="0">
              <a:solidFill>
                <a:srgbClr val="800000"/>
              </a:solidFill>
              <a:latin typeface="Arial" pitchFamily="34" charset="0"/>
              <a:cs typeface="Arial" pitchFamily="34" charset="0"/>
            </a:endParaRPr>
          </a:p>
        </p:txBody>
      </p:sp>
      <p:pic>
        <p:nvPicPr>
          <p:cNvPr id="11" name="Picture 6" descr="C:\Users\User\Desktop\59-16 Приз А.А\ф.59 оп. 16 Приз А.А док-и скан\7 Удостоверения ветерана\ф. 59 оп.16 ед.хр. 7 лист 5.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259632" y="2420888"/>
            <a:ext cx="6624736" cy="2341563"/>
          </a:xfrm>
          <a:prstGeom prst="rect">
            <a:avLst/>
          </a:prstGeom>
          <a:noFill/>
        </p:spPr>
      </p:pic>
      <p:pic>
        <p:nvPicPr>
          <p:cNvPr id="10" name="Picture 8" descr="C:\Users\User\Desktop\59-16 Приз А.А\ф.59 оп. 16 Приз А.А док-и скан\7 Удостоверения ветерана\ф. 59 оп.16 ед.хр. 7 лист 7.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385967" y="0"/>
            <a:ext cx="3902049" cy="2636912"/>
          </a:xfrm>
          <a:prstGeom prst="rect">
            <a:avLst/>
          </a:prstGeom>
          <a:noFill/>
        </p:spPr>
      </p:pic>
    </p:spTree>
  </p:cSld>
  <p:clrMapOvr>
    <a:masterClrMapping/>
  </p:clrMapOvr>
  <p:transition spd="slow">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6" name="TextBox 4"/>
          <p:cNvSpPr txBox="1">
            <a:spLocks noChangeArrowheads="1"/>
          </p:cNvSpPr>
          <p:nvPr/>
        </p:nvSpPr>
        <p:spPr bwMode="auto">
          <a:xfrm>
            <a:off x="1331640" y="5733256"/>
            <a:ext cx="4799013" cy="954107"/>
          </a:xfrm>
          <a:prstGeom prst="rect">
            <a:avLst/>
          </a:prstGeom>
          <a:noFill/>
          <a:ln w="9525">
            <a:noFill/>
            <a:miter lim="800000"/>
            <a:headEnd/>
            <a:tailEnd/>
          </a:ln>
        </p:spPr>
        <p:txBody>
          <a:bodyPr wrap="square">
            <a:spAutoFit/>
          </a:bodyPr>
          <a:lstStyle/>
          <a:p>
            <a:pPr algn="r"/>
            <a:r>
              <a:rPr lang="ru-RU" sz="1400" b="1" dirty="0">
                <a:solidFill>
                  <a:srgbClr val="0070C0"/>
                </a:solidFill>
                <a:latin typeface="Cambria" pitchFamily="18" charset="0"/>
                <a:ea typeface="BatangChe" pitchFamily="49" charset="-127"/>
                <a:cs typeface="Aharoni" pitchFamily="2" charset="-79"/>
              </a:rPr>
              <a:t>Объединенный архивный фонд №59 «Участники Великой Отечественной </a:t>
            </a:r>
            <a:r>
              <a:rPr lang="ru-RU" sz="1400" b="1" dirty="0" smtClean="0">
                <a:solidFill>
                  <a:srgbClr val="0070C0"/>
                </a:solidFill>
                <a:latin typeface="Cambria" pitchFamily="18" charset="0"/>
                <a:ea typeface="BatangChe" pitchFamily="49" charset="-127"/>
                <a:cs typeface="Aharoni" pitchFamily="2" charset="-79"/>
              </a:rPr>
              <a:t>войны»,</a:t>
            </a:r>
          </a:p>
          <a:p>
            <a:pPr algn="r"/>
            <a:r>
              <a:rPr lang="ru-RU" sz="1400" b="1" dirty="0" smtClean="0">
                <a:solidFill>
                  <a:srgbClr val="0070C0"/>
                </a:solidFill>
                <a:latin typeface="Cambria" pitchFamily="18" charset="0"/>
                <a:ea typeface="BatangChe" pitchFamily="49" charset="-127"/>
                <a:cs typeface="Aharoni" pitchFamily="2" charset="-79"/>
              </a:rPr>
              <a:t>опись № 16 «Приз Алексей Акимович»,</a:t>
            </a:r>
          </a:p>
          <a:p>
            <a:pPr algn="r"/>
            <a:r>
              <a:rPr lang="ru-RU" sz="1400" b="1" dirty="0" smtClean="0">
                <a:solidFill>
                  <a:srgbClr val="0070C0"/>
                </a:solidFill>
                <a:latin typeface="Cambria" pitchFamily="18" charset="0"/>
                <a:ea typeface="BatangChe" pitchFamily="49" charset="-127"/>
                <a:cs typeface="Aharoni" pitchFamily="2" charset="-79"/>
              </a:rPr>
              <a:t> единица хранения №9 </a:t>
            </a:r>
            <a:endParaRPr lang="ru-RU" sz="1400" b="1" dirty="0">
              <a:solidFill>
                <a:srgbClr val="0070C0"/>
              </a:solidFill>
              <a:latin typeface="Cambria" pitchFamily="18" charset="0"/>
              <a:ea typeface="BatangChe" pitchFamily="49" charset="-127"/>
              <a:cs typeface="Aharoni" pitchFamily="2" charset="-79"/>
            </a:endParaRPr>
          </a:p>
        </p:txBody>
      </p:sp>
      <p:pic>
        <p:nvPicPr>
          <p:cNvPr id="32" name="Picture 8" descr="C:\Users\User\Desktop\59-16 Приз А.А\ф.59 оп. 16 Приз А.А док-и скан\16 Памятные адреса в честь памятных дат\ф.59 оп. 16 ед.хр. 16 лист 7.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71600" y="188640"/>
            <a:ext cx="8172400" cy="5112568"/>
          </a:xfrm>
          <a:prstGeom prst="rect">
            <a:avLst/>
          </a:prstGeom>
          <a:noFill/>
        </p:spPr>
      </p:pic>
      <p:pic>
        <p:nvPicPr>
          <p:cNvPr id="33" name="Picture 4" descr="C:\Users\User\Desktop\59-16 Приз А.А\ф.59 оп. 16 Приз А.А док-и скан\7 Удостоверения ветерана\ф. 59 оп.16 ед.хр. 7 лист 3.jpg"/>
          <p:cNvPicPr>
            <a:picLocks noChangeAspect="1" noChangeArrowheads="1"/>
          </p:cNvPicPr>
          <p:nvPr/>
        </p:nvPicPr>
        <p:blipFill>
          <a:blip r:embed="rId4" cstate="print"/>
          <a:srcRect/>
          <a:stretch>
            <a:fillRect/>
          </a:stretch>
        </p:blipFill>
        <p:spPr bwMode="auto">
          <a:xfrm>
            <a:off x="4644008" y="476672"/>
            <a:ext cx="1584176" cy="2476888"/>
          </a:xfrm>
          <a:prstGeom prst="rect">
            <a:avLst/>
          </a:prstGeom>
          <a:noFill/>
        </p:spPr>
      </p:pic>
    </p:spTree>
  </p:cSld>
  <p:clrMapOvr>
    <a:masterClrMapping/>
  </p:clrMapOvr>
  <p:transition spd="slow">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6" name="TextBox 4"/>
          <p:cNvSpPr txBox="1">
            <a:spLocks noChangeArrowheads="1"/>
          </p:cNvSpPr>
          <p:nvPr/>
        </p:nvSpPr>
        <p:spPr bwMode="auto">
          <a:xfrm>
            <a:off x="1475656" y="5517232"/>
            <a:ext cx="4799013" cy="738664"/>
          </a:xfrm>
          <a:prstGeom prst="rect">
            <a:avLst/>
          </a:prstGeom>
          <a:noFill/>
          <a:ln w="9525">
            <a:noFill/>
            <a:miter lim="800000"/>
            <a:headEnd/>
            <a:tailEnd/>
          </a:ln>
        </p:spPr>
        <p:txBody>
          <a:bodyPr wrap="square">
            <a:spAutoFit/>
          </a:bodyPr>
          <a:lstStyle/>
          <a:p>
            <a:pPr algn="r"/>
            <a:r>
              <a:rPr lang="ru-RU" sz="1400" b="1" dirty="0">
                <a:solidFill>
                  <a:srgbClr val="0070C0"/>
                </a:solidFill>
                <a:latin typeface="Cambria" pitchFamily="18" charset="0"/>
                <a:ea typeface="BatangChe" pitchFamily="49" charset="-127"/>
                <a:cs typeface="Aharoni" pitchFamily="2" charset="-79"/>
              </a:rPr>
              <a:t>Объединенный архивный фонд №59 «Участники Великой Отечественной </a:t>
            </a:r>
            <a:r>
              <a:rPr lang="ru-RU" sz="1400" b="1" dirty="0" smtClean="0">
                <a:solidFill>
                  <a:srgbClr val="0070C0"/>
                </a:solidFill>
                <a:latin typeface="Cambria" pitchFamily="18" charset="0"/>
                <a:ea typeface="BatangChe" pitchFamily="49" charset="-127"/>
                <a:cs typeface="Aharoni" pitchFamily="2" charset="-79"/>
              </a:rPr>
              <a:t>войны»,</a:t>
            </a:r>
          </a:p>
          <a:p>
            <a:pPr algn="r"/>
            <a:r>
              <a:rPr lang="ru-RU" sz="1400" b="1" dirty="0" smtClean="0">
                <a:solidFill>
                  <a:srgbClr val="0070C0"/>
                </a:solidFill>
                <a:latin typeface="Cambria" pitchFamily="18" charset="0"/>
                <a:ea typeface="BatangChe" pitchFamily="49" charset="-127"/>
                <a:cs typeface="Aharoni" pitchFamily="2" charset="-79"/>
              </a:rPr>
              <a:t>опись № 16 «Приз Алексей Акимович»</a:t>
            </a:r>
            <a:endParaRPr lang="ru-RU" sz="1400" b="1" dirty="0">
              <a:solidFill>
                <a:srgbClr val="0070C0"/>
              </a:solidFill>
              <a:latin typeface="Cambria" pitchFamily="18" charset="0"/>
              <a:ea typeface="BatangChe" pitchFamily="49" charset="-127"/>
              <a:cs typeface="Aharoni" pitchFamily="2" charset="-79"/>
            </a:endParaRPr>
          </a:p>
        </p:txBody>
      </p:sp>
      <p:pic>
        <p:nvPicPr>
          <p:cNvPr id="30722" name="Picture 2" descr="C:\Users\User\Desktop\59-16 Приз А.А\ф.59 оп. 16 Приз А.А док-и скан\7 Удостоверения ветерана\ф. 59 оп.16 ед.хр. 7 лист 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951312" y="0"/>
            <a:ext cx="6192688" cy="2053498"/>
          </a:xfrm>
          <a:prstGeom prst="rect">
            <a:avLst/>
          </a:prstGeom>
          <a:noFill/>
        </p:spPr>
      </p:pic>
      <p:pic>
        <p:nvPicPr>
          <p:cNvPr id="30723" name="Picture 3" descr="C:\Users\User\Desktop\59-16 Приз А.А\ф.59 оп. 16 Приз А.А док-и скан\7 Удостоверения ветерана\ф. 59 оп.16 ед.хр. 7 лист 2.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187624" y="2204864"/>
            <a:ext cx="7070725" cy="2328863"/>
          </a:xfrm>
          <a:prstGeom prst="rect">
            <a:avLst/>
          </a:prstGeom>
          <a:noFill/>
        </p:spPr>
      </p:pic>
      <p:sp>
        <p:nvSpPr>
          <p:cNvPr id="10" name="Rectangle 1"/>
          <p:cNvSpPr>
            <a:spLocks noChangeArrowheads="1"/>
          </p:cNvSpPr>
          <p:nvPr/>
        </p:nvSpPr>
        <p:spPr bwMode="auto">
          <a:xfrm>
            <a:off x="1403648" y="188640"/>
            <a:ext cx="3024336"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eaLnBrk="0" hangingPunct="0"/>
            <a:r>
              <a:rPr lang="ru-RU" sz="1600" b="1" dirty="0" smtClean="0">
                <a:solidFill>
                  <a:srgbClr val="800000"/>
                </a:solidFill>
                <a:latin typeface="Arial" pitchFamily="34" charset="0"/>
                <a:ea typeface="Times New Roman" pitchFamily="18" charset="0"/>
                <a:cs typeface="Arial" pitchFamily="34" charset="0"/>
              </a:rPr>
              <a:t>Приз </a:t>
            </a:r>
          </a:p>
          <a:p>
            <a:pPr algn="just" eaLnBrk="0" hangingPunct="0"/>
            <a:r>
              <a:rPr lang="ru-RU" sz="1600" b="1" dirty="0" smtClean="0">
                <a:solidFill>
                  <a:srgbClr val="800000"/>
                </a:solidFill>
                <a:latin typeface="Arial" pitchFamily="34" charset="0"/>
                <a:ea typeface="Times New Roman" pitchFamily="18" charset="0"/>
                <a:cs typeface="Arial" pitchFamily="34" charset="0"/>
              </a:rPr>
              <a:t>Алексей </a:t>
            </a:r>
          </a:p>
          <a:p>
            <a:pPr algn="just" eaLnBrk="0" hangingPunct="0"/>
            <a:r>
              <a:rPr lang="ru-RU" sz="1600" b="1" dirty="0" smtClean="0">
                <a:solidFill>
                  <a:srgbClr val="800000"/>
                </a:solidFill>
                <a:latin typeface="Arial" pitchFamily="34" charset="0"/>
                <a:ea typeface="Times New Roman" pitchFamily="18" charset="0"/>
                <a:cs typeface="Arial" pitchFamily="34" charset="0"/>
              </a:rPr>
              <a:t>Акимович</a:t>
            </a:r>
            <a:endParaRPr lang="ru-RU" sz="1050" dirty="0" smtClean="0">
              <a:solidFill>
                <a:srgbClr val="800000"/>
              </a:solidFill>
              <a:latin typeface="Arial" pitchFamily="34" charset="0"/>
              <a:cs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6" name="TextBox 4"/>
          <p:cNvSpPr txBox="1">
            <a:spLocks noChangeArrowheads="1"/>
          </p:cNvSpPr>
          <p:nvPr/>
        </p:nvSpPr>
        <p:spPr bwMode="auto">
          <a:xfrm>
            <a:off x="1475656" y="5517232"/>
            <a:ext cx="4799013" cy="954107"/>
          </a:xfrm>
          <a:prstGeom prst="rect">
            <a:avLst/>
          </a:prstGeom>
          <a:noFill/>
          <a:ln w="9525">
            <a:noFill/>
            <a:miter lim="800000"/>
            <a:headEnd/>
            <a:tailEnd/>
          </a:ln>
        </p:spPr>
        <p:txBody>
          <a:bodyPr wrap="square">
            <a:spAutoFit/>
          </a:bodyPr>
          <a:lstStyle/>
          <a:p>
            <a:pPr algn="r"/>
            <a:r>
              <a:rPr lang="ru-RU" sz="1400" b="1" dirty="0">
                <a:solidFill>
                  <a:srgbClr val="0070C0"/>
                </a:solidFill>
                <a:latin typeface="Cambria" pitchFamily="18" charset="0"/>
                <a:ea typeface="BatangChe" pitchFamily="49" charset="-127"/>
                <a:cs typeface="Aharoni" pitchFamily="2" charset="-79"/>
              </a:rPr>
              <a:t>Объединенный архивный фонд №59 «Участники Великой Отечественной </a:t>
            </a:r>
            <a:r>
              <a:rPr lang="ru-RU" sz="1400" b="1" dirty="0" smtClean="0">
                <a:solidFill>
                  <a:srgbClr val="0070C0"/>
                </a:solidFill>
                <a:latin typeface="Cambria" pitchFamily="18" charset="0"/>
                <a:ea typeface="BatangChe" pitchFamily="49" charset="-127"/>
                <a:cs typeface="Aharoni" pitchFamily="2" charset="-79"/>
              </a:rPr>
              <a:t>войны»,</a:t>
            </a:r>
          </a:p>
          <a:p>
            <a:pPr algn="r"/>
            <a:r>
              <a:rPr lang="ru-RU" sz="1400" b="1" dirty="0" smtClean="0">
                <a:solidFill>
                  <a:srgbClr val="0070C0"/>
                </a:solidFill>
                <a:latin typeface="Cambria" pitchFamily="18" charset="0"/>
                <a:ea typeface="BatangChe" pitchFamily="49" charset="-127"/>
                <a:cs typeface="Aharoni" pitchFamily="2" charset="-79"/>
              </a:rPr>
              <a:t>опись № 16 «Приз Алексей Акимович»,</a:t>
            </a:r>
          </a:p>
          <a:p>
            <a:pPr algn="r"/>
            <a:r>
              <a:rPr lang="ru-RU" sz="1400" b="1" dirty="0" smtClean="0">
                <a:solidFill>
                  <a:srgbClr val="0070C0"/>
                </a:solidFill>
                <a:latin typeface="Cambria" pitchFamily="18" charset="0"/>
                <a:ea typeface="BatangChe" pitchFamily="49" charset="-127"/>
                <a:cs typeface="Aharoni" pitchFamily="2" charset="-79"/>
              </a:rPr>
              <a:t> единица хранения №8 </a:t>
            </a:r>
            <a:endParaRPr lang="ru-RU" sz="1400" b="1" dirty="0">
              <a:solidFill>
                <a:srgbClr val="0070C0"/>
              </a:solidFill>
              <a:latin typeface="Cambria" pitchFamily="18" charset="0"/>
              <a:ea typeface="BatangChe" pitchFamily="49" charset="-127"/>
              <a:cs typeface="Aharoni" pitchFamily="2" charset="-79"/>
            </a:endParaRPr>
          </a:p>
        </p:txBody>
      </p:sp>
      <p:pic>
        <p:nvPicPr>
          <p:cNvPr id="31756" name="Picture 12" descr="C:\Users\User\Desktop\59-16 Приз А.А\ф.59 оп. 16 Приз А.А док-и скан\8 Удостоверения к юбилейным наградам\ф. 59 оп.16 ед.хр. 8 лист 1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259632" y="0"/>
            <a:ext cx="7096678" cy="4365104"/>
          </a:xfrm>
          <a:prstGeom prst="rect">
            <a:avLst/>
          </a:prstGeom>
          <a:noFill/>
        </p:spPr>
      </p:pic>
    </p:spTree>
  </p:cSld>
  <p:clrMapOvr>
    <a:masterClrMapping/>
  </p:clrMapOvr>
  <p:transition spd="slow">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6" name="TextBox 4"/>
          <p:cNvSpPr txBox="1">
            <a:spLocks noChangeArrowheads="1"/>
          </p:cNvSpPr>
          <p:nvPr/>
        </p:nvSpPr>
        <p:spPr bwMode="auto">
          <a:xfrm>
            <a:off x="1475656" y="5517232"/>
            <a:ext cx="4799013" cy="954107"/>
          </a:xfrm>
          <a:prstGeom prst="rect">
            <a:avLst/>
          </a:prstGeom>
          <a:noFill/>
          <a:ln w="9525">
            <a:noFill/>
            <a:miter lim="800000"/>
            <a:headEnd/>
            <a:tailEnd/>
          </a:ln>
        </p:spPr>
        <p:txBody>
          <a:bodyPr wrap="square">
            <a:spAutoFit/>
          </a:bodyPr>
          <a:lstStyle/>
          <a:p>
            <a:pPr algn="r"/>
            <a:r>
              <a:rPr lang="ru-RU" sz="1400" b="1" dirty="0">
                <a:solidFill>
                  <a:srgbClr val="0070C0"/>
                </a:solidFill>
                <a:latin typeface="Cambria" pitchFamily="18" charset="0"/>
                <a:ea typeface="BatangChe" pitchFamily="49" charset="-127"/>
                <a:cs typeface="Aharoni" pitchFamily="2" charset="-79"/>
              </a:rPr>
              <a:t>Объединенный архивный фонд №59 «Участники Великой Отечественной </a:t>
            </a:r>
            <a:r>
              <a:rPr lang="ru-RU" sz="1400" b="1" dirty="0" smtClean="0">
                <a:solidFill>
                  <a:srgbClr val="0070C0"/>
                </a:solidFill>
                <a:latin typeface="Cambria" pitchFamily="18" charset="0"/>
                <a:ea typeface="BatangChe" pitchFamily="49" charset="-127"/>
                <a:cs typeface="Aharoni" pitchFamily="2" charset="-79"/>
              </a:rPr>
              <a:t>войны»,</a:t>
            </a:r>
          </a:p>
          <a:p>
            <a:pPr algn="r"/>
            <a:r>
              <a:rPr lang="ru-RU" sz="1400" b="1" dirty="0" smtClean="0">
                <a:solidFill>
                  <a:srgbClr val="0070C0"/>
                </a:solidFill>
                <a:latin typeface="Cambria" pitchFamily="18" charset="0"/>
                <a:ea typeface="BatangChe" pitchFamily="49" charset="-127"/>
                <a:cs typeface="Aharoni" pitchFamily="2" charset="-79"/>
              </a:rPr>
              <a:t>опись № 16 «Приз Алексей Акимович»,</a:t>
            </a:r>
          </a:p>
          <a:p>
            <a:pPr algn="r"/>
            <a:r>
              <a:rPr lang="ru-RU" sz="1400" b="1" dirty="0" smtClean="0">
                <a:solidFill>
                  <a:srgbClr val="0070C0"/>
                </a:solidFill>
                <a:latin typeface="Cambria" pitchFamily="18" charset="0"/>
                <a:ea typeface="BatangChe" pitchFamily="49" charset="-127"/>
                <a:cs typeface="Aharoni" pitchFamily="2" charset="-79"/>
              </a:rPr>
              <a:t> единица хранения №13 </a:t>
            </a:r>
            <a:endParaRPr lang="ru-RU" sz="1400" b="1" dirty="0">
              <a:solidFill>
                <a:srgbClr val="0070C0"/>
              </a:solidFill>
              <a:latin typeface="Cambria" pitchFamily="18" charset="0"/>
              <a:ea typeface="BatangChe" pitchFamily="49" charset="-127"/>
              <a:cs typeface="Aharoni" pitchFamily="2" charset="-79"/>
            </a:endParaRPr>
          </a:p>
        </p:txBody>
      </p:sp>
      <p:pic>
        <p:nvPicPr>
          <p:cNvPr id="35843" name="Picture 3" descr="C:\Users\User\Desktop\59-16 Приз А.А\ф.59 оп. 16 Приз А.А док-и скан\13 Диплом к премии Г.К. Жукова\ф.59 оп. 16 ед.хр. 13 лист 3.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603448"/>
            <a:ext cx="8989964" cy="6040652"/>
          </a:xfrm>
          <a:prstGeom prst="rect">
            <a:avLst/>
          </a:prstGeom>
          <a:noFill/>
        </p:spPr>
      </p:pic>
    </p:spTree>
  </p:cSld>
  <p:clrMapOvr>
    <a:masterClrMapping/>
  </p:clrMapOvr>
  <p:transition spd="slow">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6" name="TextBox 4"/>
          <p:cNvSpPr txBox="1">
            <a:spLocks noChangeArrowheads="1"/>
          </p:cNvSpPr>
          <p:nvPr/>
        </p:nvSpPr>
        <p:spPr bwMode="auto">
          <a:xfrm>
            <a:off x="1475656" y="5517232"/>
            <a:ext cx="4799013" cy="954107"/>
          </a:xfrm>
          <a:prstGeom prst="rect">
            <a:avLst/>
          </a:prstGeom>
          <a:noFill/>
          <a:ln w="9525">
            <a:noFill/>
            <a:miter lim="800000"/>
            <a:headEnd/>
            <a:tailEnd/>
          </a:ln>
        </p:spPr>
        <p:txBody>
          <a:bodyPr wrap="square">
            <a:spAutoFit/>
          </a:bodyPr>
          <a:lstStyle/>
          <a:p>
            <a:pPr algn="r"/>
            <a:r>
              <a:rPr lang="ru-RU" sz="1400" b="1" dirty="0">
                <a:latin typeface="Cambria" pitchFamily="18" charset="0"/>
                <a:ea typeface="BatangChe" pitchFamily="49" charset="-127"/>
                <a:cs typeface="Aharoni" pitchFamily="2" charset="-79"/>
              </a:rPr>
              <a:t>Объединенный архивный фонд №59 «Участники Великой Отечественной </a:t>
            </a:r>
            <a:r>
              <a:rPr lang="ru-RU" sz="1400" b="1" dirty="0" smtClean="0">
                <a:latin typeface="Cambria" pitchFamily="18" charset="0"/>
                <a:ea typeface="BatangChe" pitchFamily="49" charset="-127"/>
                <a:cs typeface="Aharoni" pitchFamily="2" charset="-79"/>
              </a:rPr>
              <a:t>войны»,</a:t>
            </a:r>
          </a:p>
          <a:p>
            <a:pPr algn="r"/>
            <a:r>
              <a:rPr lang="ru-RU" sz="1400" b="1" dirty="0" smtClean="0">
                <a:latin typeface="Cambria" pitchFamily="18" charset="0"/>
                <a:ea typeface="BatangChe" pitchFamily="49" charset="-127"/>
                <a:cs typeface="Aharoni" pitchFamily="2" charset="-79"/>
              </a:rPr>
              <a:t>опись № 16 «Приз Алексей Акимович»,</a:t>
            </a:r>
          </a:p>
          <a:p>
            <a:pPr algn="r"/>
            <a:r>
              <a:rPr lang="ru-RU" sz="1400" b="1" dirty="0" smtClean="0">
                <a:latin typeface="Cambria" pitchFamily="18" charset="0"/>
                <a:ea typeface="BatangChe" pitchFamily="49" charset="-127"/>
                <a:cs typeface="Aharoni" pitchFamily="2" charset="-79"/>
              </a:rPr>
              <a:t> единица хранения №10 </a:t>
            </a:r>
            <a:endParaRPr lang="ru-RU" sz="1400" b="1" dirty="0">
              <a:latin typeface="Cambria" pitchFamily="18" charset="0"/>
              <a:ea typeface="BatangChe" pitchFamily="49" charset="-127"/>
              <a:cs typeface="Aharoni" pitchFamily="2" charset="-79"/>
            </a:endParaRPr>
          </a:p>
        </p:txBody>
      </p:sp>
      <p:pic>
        <p:nvPicPr>
          <p:cNvPr id="33795" name="Picture 3" descr="C:\Users\User\Desktop\59-16 Приз А.А\ф.59 оп. 16 Приз А.А док-и скан\10 Удостоверения к медали Ветеран труда, медали 40 лет г. Нефтеюагнску\ф. 59 оп.16 ед.хр. 10 лист 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699792" y="332656"/>
            <a:ext cx="5230813" cy="3633787"/>
          </a:xfrm>
          <a:prstGeom prst="rect">
            <a:avLst/>
          </a:prstGeom>
          <a:noFill/>
        </p:spPr>
      </p:pic>
      <p:sp>
        <p:nvSpPr>
          <p:cNvPr id="10" name="Rectangle 1"/>
          <p:cNvSpPr>
            <a:spLocks noChangeArrowheads="1"/>
          </p:cNvSpPr>
          <p:nvPr/>
        </p:nvSpPr>
        <p:spPr bwMode="auto">
          <a:xfrm>
            <a:off x="1331640" y="1052736"/>
            <a:ext cx="3024336"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eaLnBrk="0" hangingPunct="0"/>
            <a:r>
              <a:rPr lang="ru-RU" sz="1600" b="1" dirty="0" smtClean="0">
                <a:solidFill>
                  <a:srgbClr val="800000"/>
                </a:solidFill>
                <a:latin typeface="Arial" pitchFamily="34" charset="0"/>
                <a:ea typeface="Times New Roman" pitchFamily="18" charset="0"/>
                <a:cs typeface="Arial" pitchFamily="34" charset="0"/>
              </a:rPr>
              <a:t>Приз </a:t>
            </a:r>
          </a:p>
          <a:p>
            <a:pPr algn="just" eaLnBrk="0" hangingPunct="0"/>
            <a:r>
              <a:rPr lang="ru-RU" sz="1600" b="1" dirty="0" smtClean="0">
                <a:solidFill>
                  <a:srgbClr val="800000"/>
                </a:solidFill>
                <a:latin typeface="Arial" pitchFamily="34" charset="0"/>
                <a:ea typeface="Times New Roman" pitchFamily="18" charset="0"/>
                <a:cs typeface="Arial" pitchFamily="34" charset="0"/>
              </a:rPr>
              <a:t>Алексей </a:t>
            </a:r>
          </a:p>
          <a:p>
            <a:pPr algn="just" eaLnBrk="0" hangingPunct="0"/>
            <a:r>
              <a:rPr lang="ru-RU" sz="1600" b="1" dirty="0" smtClean="0">
                <a:solidFill>
                  <a:srgbClr val="800000"/>
                </a:solidFill>
                <a:latin typeface="Arial" pitchFamily="34" charset="0"/>
                <a:ea typeface="Times New Roman" pitchFamily="18" charset="0"/>
                <a:cs typeface="Arial" pitchFamily="34" charset="0"/>
              </a:rPr>
              <a:t>Акимович</a:t>
            </a:r>
            <a:endParaRPr lang="ru-RU" sz="1050" dirty="0" smtClean="0">
              <a:solidFill>
                <a:srgbClr val="800000"/>
              </a:solidFill>
              <a:latin typeface="Arial" pitchFamily="34" charset="0"/>
              <a:cs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7" name="TextBox 4"/>
          <p:cNvSpPr txBox="1">
            <a:spLocks noChangeArrowheads="1"/>
          </p:cNvSpPr>
          <p:nvPr/>
        </p:nvSpPr>
        <p:spPr bwMode="auto">
          <a:xfrm>
            <a:off x="2051720" y="5517232"/>
            <a:ext cx="4799013" cy="738664"/>
          </a:xfrm>
          <a:prstGeom prst="rect">
            <a:avLst/>
          </a:prstGeom>
          <a:noFill/>
          <a:ln w="9525">
            <a:noFill/>
            <a:miter lim="800000"/>
            <a:headEnd/>
            <a:tailEnd/>
          </a:ln>
        </p:spPr>
        <p:txBody>
          <a:bodyPr wrap="square">
            <a:spAutoFit/>
          </a:bodyPr>
          <a:lstStyle/>
          <a:p>
            <a:pPr algn="r"/>
            <a:r>
              <a:rPr lang="ru-RU" sz="1400" b="1" dirty="0">
                <a:solidFill>
                  <a:srgbClr val="0070C0"/>
                </a:solidFill>
                <a:latin typeface="Century Gothic" pitchFamily="34" charset="0"/>
              </a:rPr>
              <a:t>Объединенный архивный фонд №59 «Участники Великой Отечественной войны</a:t>
            </a:r>
            <a:r>
              <a:rPr lang="ru-RU" sz="1400" b="1" dirty="0" smtClean="0">
                <a:solidFill>
                  <a:srgbClr val="0070C0"/>
                </a:solidFill>
                <a:latin typeface="Century Gothic" pitchFamily="34" charset="0"/>
              </a:rPr>
              <a:t>»,</a:t>
            </a:r>
          </a:p>
          <a:p>
            <a:pPr algn="r"/>
            <a:r>
              <a:rPr lang="ru-RU" sz="1400" b="1" dirty="0" smtClean="0">
                <a:solidFill>
                  <a:srgbClr val="0070C0"/>
                </a:solidFill>
                <a:latin typeface="Century Gothic" pitchFamily="34" charset="0"/>
              </a:rPr>
              <a:t>опись № 16 «Приз Алексей Акимович</a:t>
            </a:r>
            <a:endParaRPr lang="ru-RU" sz="1400" b="1" dirty="0">
              <a:solidFill>
                <a:srgbClr val="0070C0"/>
              </a:solidFill>
              <a:latin typeface="Century Gothic" pitchFamily="34" charset="0"/>
            </a:endParaRPr>
          </a:p>
        </p:txBody>
      </p:sp>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14337" name="Rectangle 1"/>
          <p:cNvSpPr>
            <a:spLocks noChangeArrowheads="1"/>
          </p:cNvSpPr>
          <p:nvPr/>
        </p:nvSpPr>
        <p:spPr bwMode="auto">
          <a:xfrm>
            <a:off x="1331640" y="0"/>
            <a:ext cx="7812360" cy="12388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a:p>
            <a:pPr algn="just" eaLnBrk="0" hangingPunct="0"/>
            <a:r>
              <a:rPr lang="ru-RU" sz="1600" b="1" dirty="0" smtClean="0">
                <a:solidFill>
                  <a:srgbClr val="800000"/>
                </a:solidFill>
                <a:latin typeface="Arial" pitchFamily="34" charset="0"/>
                <a:ea typeface="Times New Roman" pitchFamily="18" charset="0"/>
                <a:cs typeface="Arial" pitchFamily="34" charset="0"/>
              </a:rPr>
              <a:t>Приз Алексей Акимович</a:t>
            </a:r>
          </a:p>
          <a:p>
            <a:pPr algn="just" eaLnBrk="0" hangingPunct="0"/>
            <a:endParaRPr lang="ru-RU" sz="1600" b="1" dirty="0" smtClean="0">
              <a:solidFill>
                <a:srgbClr val="800000"/>
              </a:solidFill>
              <a:latin typeface="Arial" pitchFamily="34" charset="0"/>
              <a:ea typeface="Times New Roman" pitchFamily="18" charset="0"/>
              <a:cs typeface="Arial" pitchFamily="34" charset="0"/>
            </a:endParaRPr>
          </a:p>
          <a:p>
            <a:pPr algn="just" eaLnBrk="0" hangingPunct="0"/>
            <a:endParaRPr lang="ru-RU" sz="1600" b="1" dirty="0" smtClean="0">
              <a:solidFill>
                <a:srgbClr val="800000"/>
              </a:solidFill>
              <a:latin typeface="Arial" pitchFamily="34" charset="0"/>
              <a:ea typeface="Times New Roman" pitchFamily="18" charset="0"/>
              <a:cs typeface="Arial" pitchFamily="34" charset="0"/>
            </a:endParaRPr>
          </a:p>
          <a:p>
            <a:pPr lvl="0" algn="just" eaLnBrk="0" hangingPunct="0"/>
            <a:endParaRPr lang="ru-RU" sz="1050" dirty="0" smtClean="0">
              <a:solidFill>
                <a:srgbClr val="800000"/>
              </a:solidFill>
              <a:latin typeface="Arial" pitchFamily="34" charset="0"/>
              <a:cs typeface="Arial" pitchFamily="34" charset="0"/>
            </a:endParaRPr>
          </a:p>
        </p:txBody>
      </p:sp>
      <p:sp>
        <p:nvSpPr>
          <p:cNvPr id="1025" name="Rectangle 1"/>
          <p:cNvSpPr>
            <a:spLocks noChangeArrowheads="1"/>
          </p:cNvSpPr>
          <p:nvPr/>
        </p:nvSpPr>
        <p:spPr bwMode="auto">
          <a:xfrm>
            <a:off x="1259632" y="692696"/>
            <a:ext cx="7344816" cy="47705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371600" algn="l" defTabSz="914400" rtl="0" eaLnBrk="1" fontAlgn="base" latinLnBrk="0" hangingPunct="1">
              <a:lnSpc>
                <a:spcPct val="100000"/>
              </a:lnSpc>
              <a:spcBef>
                <a:spcPct val="0"/>
              </a:spcBef>
              <a:spcAft>
                <a:spcPct val="0"/>
              </a:spcAft>
              <a:buClrTx/>
              <a:buSzTx/>
              <a:buFontTx/>
              <a:buNone/>
              <a:tabLst/>
            </a:pPr>
            <a:endParaRPr lang="ru-RU" sz="1600" dirty="0" smtClean="0">
              <a:latin typeface="Times New Roman" pitchFamily="18" charset="0"/>
              <a:ea typeface="Calibri" pitchFamily="34" charset="0"/>
              <a:cs typeface="Times New Roman" pitchFamily="18" charset="0"/>
            </a:endParaRPr>
          </a:p>
          <a:p>
            <a:pPr marL="0" marR="0" lvl="0" indent="1371600" algn="l" defTabSz="914400" rtl="0" eaLnBrk="1" fontAlgn="base" latinLnBrk="0" hangingPunct="1">
              <a:lnSpc>
                <a:spcPct val="100000"/>
              </a:lnSpc>
              <a:spcBef>
                <a:spcPct val="0"/>
              </a:spcBef>
              <a:spcAft>
                <a:spcPct val="0"/>
              </a:spcAft>
              <a:buClrTx/>
              <a:buSzTx/>
              <a:buFontTx/>
              <a:buNone/>
              <a:tabLst/>
            </a:pPr>
            <a:r>
              <a:rPr lang="ru-RU" sz="1600" u="sng" dirty="0" smtClean="0">
                <a:solidFill>
                  <a:srgbClr val="800000"/>
                </a:solidFill>
                <a:latin typeface="Times New Roman" pitchFamily="18" charset="0"/>
                <a:ea typeface="Calibri" pitchFamily="34" charset="0"/>
                <a:cs typeface="Times New Roman" pitchFamily="18" charset="0"/>
              </a:rPr>
              <a:t>ЦИТАТА ИЗ ПУБЛИКАЦИИ </a:t>
            </a:r>
            <a:r>
              <a:rPr kumimoji="0" lang="ru-RU" sz="1600" b="0" i="0" u="sng"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 </a:t>
            </a:r>
          </a:p>
          <a:p>
            <a:pPr marL="0" marR="0" lvl="0" indent="137160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«Вся жизнь Алексея Акимовича разделилась на три части –  до, во время и после войны. Довоенные воспоминания связанны с воронежской землей –  благодатной для земледелия, богатой лесными борами, меловыми горами и широкими берегами реки Дона» </a:t>
            </a:r>
          </a:p>
          <a:p>
            <a:pPr marL="0" marR="0" lvl="0" indent="137160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Алексей Акимович Приз родился 29 июня 1923 года в г. Россошь Воронежской области. Алексей был вторым ребёнком в семье Акима Никитича и Дарьи Платоновны после старшей сестры Ольги. Вскоре родилась младшая сестра Нина и маме пришлось стать домохозяйкой –  оберегать домашний очаг, воспитывать детей. Отец, Аким Никитич Приз, был партийным работником, большинство времени проводил на работе. </a:t>
            </a:r>
          </a:p>
          <a:p>
            <a:pPr marL="0" marR="0" lvl="0" indent="1371600" algn="l" defTabSz="914400" rtl="0" eaLnBrk="1" fontAlgn="base" latinLnBrk="0" hangingPunct="1">
              <a:lnSpc>
                <a:spcPct val="100000"/>
              </a:lnSpc>
              <a:spcBef>
                <a:spcPct val="0"/>
              </a:spcBef>
              <a:spcAft>
                <a:spcPct val="0"/>
              </a:spcAft>
              <a:buClrTx/>
              <a:buSzTx/>
              <a:buFontTx/>
              <a:buNone/>
              <a:tabLst/>
            </a:pPr>
            <a:r>
              <a:rPr kumimoji="0" lang="ru-RU" sz="1600" b="0" i="0" u="sng"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ИЗ АВТОБИОГРАФИИ : </a:t>
            </a:r>
          </a:p>
          <a:p>
            <a:pPr marL="0" marR="0" lvl="0" indent="137160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«Не знаю, как начать мой рассказ о моей судьбе. </a:t>
            </a:r>
          </a:p>
          <a:p>
            <a:pPr marL="0" marR="0" lvl="0" indent="137160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До войны 1941-1945г.г., эпизоды моей военной </a:t>
            </a:r>
          </a:p>
          <a:p>
            <a:pPr marL="0" marR="0" lvl="0" indent="137160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биографии и послевоенные годы растянулись в цепь,</a:t>
            </a:r>
          </a:p>
          <a:p>
            <a:pPr marL="0" marR="0" lvl="0" indent="137160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 в которой были события светлые и не очень. </a:t>
            </a:r>
          </a:p>
          <a:p>
            <a:pPr marL="0" marR="0" lvl="0" indent="137160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Как говориться, все события, как полосатые </a:t>
            </a:r>
          </a:p>
          <a:p>
            <a:pPr marL="0" marR="0" lvl="0" indent="137160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звенья жизненной цепи» </a:t>
            </a: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6" name="TextBox 4"/>
          <p:cNvSpPr txBox="1">
            <a:spLocks noChangeArrowheads="1"/>
          </p:cNvSpPr>
          <p:nvPr/>
        </p:nvSpPr>
        <p:spPr bwMode="auto">
          <a:xfrm>
            <a:off x="1475656" y="5517232"/>
            <a:ext cx="4799013" cy="954107"/>
          </a:xfrm>
          <a:prstGeom prst="rect">
            <a:avLst/>
          </a:prstGeom>
          <a:noFill/>
          <a:ln w="9525">
            <a:noFill/>
            <a:miter lim="800000"/>
            <a:headEnd/>
            <a:tailEnd/>
          </a:ln>
        </p:spPr>
        <p:txBody>
          <a:bodyPr wrap="square">
            <a:spAutoFit/>
          </a:bodyPr>
          <a:lstStyle/>
          <a:p>
            <a:pPr algn="r"/>
            <a:r>
              <a:rPr lang="ru-RU" sz="1400" b="1" dirty="0">
                <a:solidFill>
                  <a:srgbClr val="0070C0"/>
                </a:solidFill>
                <a:latin typeface="Cambria" pitchFamily="18" charset="0"/>
                <a:ea typeface="BatangChe" pitchFamily="49" charset="-127"/>
                <a:cs typeface="Aharoni" pitchFamily="2" charset="-79"/>
              </a:rPr>
              <a:t>Объединенный архивный фонд №59 «Участники Великой Отечественной </a:t>
            </a:r>
            <a:r>
              <a:rPr lang="ru-RU" sz="1400" b="1" dirty="0" smtClean="0">
                <a:solidFill>
                  <a:srgbClr val="0070C0"/>
                </a:solidFill>
                <a:latin typeface="Cambria" pitchFamily="18" charset="0"/>
                <a:ea typeface="BatangChe" pitchFamily="49" charset="-127"/>
                <a:cs typeface="Aharoni" pitchFamily="2" charset="-79"/>
              </a:rPr>
              <a:t>войны»,</a:t>
            </a:r>
          </a:p>
          <a:p>
            <a:pPr algn="r"/>
            <a:r>
              <a:rPr lang="ru-RU" sz="1400" b="1" dirty="0" smtClean="0">
                <a:solidFill>
                  <a:srgbClr val="0070C0"/>
                </a:solidFill>
                <a:latin typeface="Cambria" pitchFamily="18" charset="0"/>
                <a:ea typeface="BatangChe" pitchFamily="49" charset="-127"/>
                <a:cs typeface="Aharoni" pitchFamily="2" charset="-79"/>
              </a:rPr>
              <a:t>опись № 16 «Приз Алексей Акимович»,</a:t>
            </a:r>
          </a:p>
          <a:p>
            <a:pPr algn="r"/>
            <a:r>
              <a:rPr lang="ru-RU" sz="1400" b="1" dirty="0" smtClean="0">
                <a:solidFill>
                  <a:srgbClr val="0070C0"/>
                </a:solidFill>
                <a:latin typeface="Cambria" pitchFamily="18" charset="0"/>
                <a:ea typeface="BatangChe" pitchFamily="49" charset="-127"/>
                <a:cs typeface="Aharoni" pitchFamily="2" charset="-79"/>
              </a:rPr>
              <a:t> единица хранения №12</a:t>
            </a:r>
            <a:endParaRPr lang="ru-RU" sz="1400" b="1" dirty="0">
              <a:solidFill>
                <a:srgbClr val="0070C0"/>
              </a:solidFill>
              <a:latin typeface="Cambria" pitchFamily="18" charset="0"/>
              <a:ea typeface="BatangChe" pitchFamily="49" charset="-127"/>
              <a:cs typeface="Aharoni" pitchFamily="2" charset="-79"/>
            </a:endParaRPr>
          </a:p>
        </p:txBody>
      </p:sp>
      <p:pic>
        <p:nvPicPr>
          <p:cNvPr id="34818" name="Picture 2" descr="C:\Users\User\Desktop\59-16 Приз А.А\ф.59 оп. 16 Приз А.А док-и скан\12 Грамота к Ордену Петра Великого 3 степени\ф. 59 оп.16 ед.хр. 12 лист 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95536" y="0"/>
            <a:ext cx="3097010" cy="4365104"/>
          </a:xfrm>
          <a:prstGeom prst="rect">
            <a:avLst/>
          </a:prstGeom>
          <a:noFill/>
        </p:spPr>
      </p:pic>
      <p:pic>
        <p:nvPicPr>
          <p:cNvPr id="34819" name="Picture 3" descr="C:\Users\User\Desktop\59-16 Приз А.А\ф.59 оп. 16 Приз А.А док-и скан\12 Грамота к Ордену Петра Великого 3 степени\ф. 59 оп.16 ед.хр. 12 лист 2.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384722" y="0"/>
            <a:ext cx="2759278" cy="3890082"/>
          </a:xfrm>
          <a:prstGeom prst="rect">
            <a:avLst/>
          </a:prstGeom>
          <a:noFill/>
        </p:spPr>
      </p:pic>
      <p:pic>
        <p:nvPicPr>
          <p:cNvPr id="34820" name="Picture 4" descr="C:\Users\User\Desktop\59-16 Приз А.А\ф.59 оп. 16 Приз А.А док-и скан\12 Грамота к Ордену Петра Великого 3 степени\ф. 59 оп.16 ед.хр. 12 лист 3.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347864" y="0"/>
            <a:ext cx="3126048" cy="4332674"/>
          </a:xfrm>
          <a:prstGeom prst="rect">
            <a:avLst/>
          </a:prstGeom>
          <a:noFill/>
        </p:spPr>
      </p:pic>
    </p:spTree>
  </p:cSld>
  <p:clrMapOvr>
    <a:masterClrMapping/>
  </p:clrMapOvr>
  <p:transition spd="slow">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6" name="TextBox 4"/>
          <p:cNvSpPr txBox="1">
            <a:spLocks noChangeArrowheads="1"/>
          </p:cNvSpPr>
          <p:nvPr/>
        </p:nvSpPr>
        <p:spPr bwMode="auto">
          <a:xfrm>
            <a:off x="1475656" y="5517232"/>
            <a:ext cx="4799013" cy="954107"/>
          </a:xfrm>
          <a:prstGeom prst="rect">
            <a:avLst/>
          </a:prstGeom>
          <a:noFill/>
          <a:ln w="9525">
            <a:noFill/>
            <a:miter lim="800000"/>
            <a:headEnd/>
            <a:tailEnd/>
          </a:ln>
        </p:spPr>
        <p:txBody>
          <a:bodyPr wrap="square">
            <a:spAutoFit/>
          </a:bodyPr>
          <a:lstStyle/>
          <a:p>
            <a:pPr algn="r"/>
            <a:r>
              <a:rPr lang="ru-RU" sz="1400" b="1" dirty="0">
                <a:latin typeface="Cambria" pitchFamily="18" charset="0"/>
                <a:ea typeface="BatangChe" pitchFamily="49" charset="-127"/>
                <a:cs typeface="Aharoni" pitchFamily="2" charset="-79"/>
              </a:rPr>
              <a:t>Объединенный архивный фонд №59 «Участники Великой Отечественной </a:t>
            </a:r>
            <a:r>
              <a:rPr lang="ru-RU" sz="1400" b="1" dirty="0" smtClean="0">
                <a:latin typeface="Cambria" pitchFamily="18" charset="0"/>
                <a:ea typeface="BatangChe" pitchFamily="49" charset="-127"/>
                <a:cs typeface="Aharoni" pitchFamily="2" charset="-79"/>
              </a:rPr>
              <a:t>войны»,</a:t>
            </a:r>
          </a:p>
          <a:p>
            <a:pPr algn="r"/>
            <a:r>
              <a:rPr lang="ru-RU" sz="1400" b="1" dirty="0" smtClean="0">
                <a:latin typeface="Cambria" pitchFamily="18" charset="0"/>
                <a:ea typeface="BatangChe" pitchFamily="49" charset="-127"/>
                <a:cs typeface="Aharoni" pitchFamily="2" charset="-79"/>
              </a:rPr>
              <a:t>опись № 16 «Приз Алексей Акимович»,</a:t>
            </a:r>
          </a:p>
          <a:p>
            <a:pPr algn="r"/>
            <a:r>
              <a:rPr lang="ru-RU" sz="1400" b="1" dirty="0" smtClean="0">
                <a:latin typeface="Cambria" pitchFamily="18" charset="0"/>
                <a:ea typeface="BatangChe" pitchFamily="49" charset="-127"/>
                <a:cs typeface="Aharoni" pitchFamily="2" charset="-79"/>
              </a:rPr>
              <a:t> единица хранения №7 </a:t>
            </a:r>
            <a:endParaRPr lang="ru-RU" sz="1400" b="1" dirty="0">
              <a:latin typeface="Cambria" pitchFamily="18" charset="0"/>
              <a:ea typeface="BatangChe" pitchFamily="49" charset="-127"/>
              <a:cs typeface="Aharoni" pitchFamily="2" charset="-79"/>
            </a:endParaRPr>
          </a:p>
        </p:txBody>
      </p:sp>
      <p:pic>
        <p:nvPicPr>
          <p:cNvPr id="7" name="Picture 10" descr="C:\Users\User\Desktop\59-16 Приз А.А\ф.59 оп. 16 Приз А.А док-и скан\17 Вырезки из газет, печатаных изданий со статьями и заметками\ф.59 оп. 16 ед.хр. 17 лист 7.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267744" y="-2907704"/>
            <a:ext cx="4627563" cy="12169352"/>
          </a:xfrm>
          <a:prstGeom prst="rect">
            <a:avLst/>
          </a:prstGeom>
          <a:noFill/>
        </p:spPr>
      </p:pic>
    </p:spTree>
  </p:cSld>
  <p:clrMapOvr>
    <a:masterClrMapping/>
  </p:clrMapOvr>
  <p:transition spd="slow">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6" name="TextBox 4"/>
          <p:cNvSpPr txBox="1">
            <a:spLocks noChangeArrowheads="1"/>
          </p:cNvSpPr>
          <p:nvPr/>
        </p:nvSpPr>
        <p:spPr bwMode="auto">
          <a:xfrm>
            <a:off x="1475656" y="5517232"/>
            <a:ext cx="4799013" cy="954107"/>
          </a:xfrm>
          <a:prstGeom prst="rect">
            <a:avLst/>
          </a:prstGeom>
          <a:noFill/>
          <a:ln w="9525">
            <a:noFill/>
            <a:miter lim="800000"/>
            <a:headEnd/>
            <a:tailEnd/>
          </a:ln>
        </p:spPr>
        <p:txBody>
          <a:bodyPr wrap="square">
            <a:spAutoFit/>
          </a:bodyPr>
          <a:lstStyle/>
          <a:p>
            <a:pPr algn="r"/>
            <a:r>
              <a:rPr lang="ru-RU" sz="1400" b="1" dirty="0">
                <a:latin typeface="Cambria" pitchFamily="18" charset="0"/>
                <a:ea typeface="BatangChe" pitchFamily="49" charset="-127"/>
                <a:cs typeface="Aharoni" pitchFamily="2" charset="-79"/>
              </a:rPr>
              <a:t>Объединенный архивный фонд №59 «Участники Великой Отечественной </a:t>
            </a:r>
            <a:r>
              <a:rPr lang="ru-RU" sz="1400" b="1" dirty="0" smtClean="0">
                <a:latin typeface="Cambria" pitchFamily="18" charset="0"/>
                <a:ea typeface="BatangChe" pitchFamily="49" charset="-127"/>
                <a:cs typeface="Aharoni" pitchFamily="2" charset="-79"/>
              </a:rPr>
              <a:t>войны»,</a:t>
            </a:r>
          </a:p>
          <a:p>
            <a:pPr algn="r"/>
            <a:r>
              <a:rPr lang="ru-RU" sz="1400" b="1" dirty="0" smtClean="0">
                <a:latin typeface="Cambria" pitchFamily="18" charset="0"/>
                <a:ea typeface="BatangChe" pitchFamily="49" charset="-127"/>
                <a:cs typeface="Aharoni" pitchFamily="2" charset="-79"/>
              </a:rPr>
              <a:t>опись № 16 «Приз Алексей Акимович»,</a:t>
            </a:r>
          </a:p>
          <a:p>
            <a:pPr algn="r"/>
            <a:r>
              <a:rPr lang="ru-RU" sz="1400" b="1" dirty="0" smtClean="0">
                <a:latin typeface="Cambria" pitchFamily="18" charset="0"/>
                <a:ea typeface="BatangChe" pitchFamily="49" charset="-127"/>
                <a:cs typeface="Aharoni" pitchFamily="2" charset="-79"/>
              </a:rPr>
              <a:t> единица хранения № </a:t>
            </a:r>
            <a:endParaRPr lang="ru-RU" sz="1400" b="1" dirty="0">
              <a:latin typeface="Cambria" pitchFamily="18" charset="0"/>
              <a:ea typeface="BatangChe" pitchFamily="49" charset="-127"/>
              <a:cs typeface="Aharoni" pitchFamily="2" charset="-79"/>
            </a:endParaRPr>
          </a:p>
        </p:txBody>
      </p:sp>
      <p:sp>
        <p:nvSpPr>
          <p:cNvPr id="14" name="TextBox 4"/>
          <p:cNvSpPr txBox="1">
            <a:spLocks noChangeArrowheads="1"/>
          </p:cNvSpPr>
          <p:nvPr/>
        </p:nvSpPr>
        <p:spPr bwMode="auto">
          <a:xfrm>
            <a:off x="1628056" y="5669632"/>
            <a:ext cx="4799013" cy="954107"/>
          </a:xfrm>
          <a:prstGeom prst="rect">
            <a:avLst/>
          </a:prstGeom>
          <a:noFill/>
          <a:ln w="9525">
            <a:noFill/>
            <a:miter lim="800000"/>
            <a:headEnd/>
            <a:tailEnd/>
          </a:ln>
        </p:spPr>
        <p:txBody>
          <a:bodyPr wrap="square">
            <a:spAutoFit/>
          </a:bodyPr>
          <a:lstStyle/>
          <a:p>
            <a:pPr algn="r"/>
            <a:r>
              <a:rPr lang="ru-RU" sz="1400" b="1" dirty="0">
                <a:latin typeface="Cambria" pitchFamily="18" charset="0"/>
                <a:ea typeface="BatangChe" pitchFamily="49" charset="-127"/>
                <a:cs typeface="Aharoni" pitchFamily="2" charset="-79"/>
              </a:rPr>
              <a:t>Объединенный архивный фонд №59 «Участники Великой Отечественной </a:t>
            </a:r>
            <a:r>
              <a:rPr lang="ru-RU" sz="1400" b="1" dirty="0" smtClean="0">
                <a:latin typeface="Cambria" pitchFamily="18" charset="0"/>
                <a:ea typeface="BatangChe" pitchFamily="49" charset="-127"/>
                <a:cs typeface="Aharoni" pitchFamily="2" charset="-79"/>
              </a:rPr>
              <a:t>войны»,</a:t>
            </a:r>
          </a:p>
          <a:p>
            <a:pPr algn="r"/>
            <a:r>
              <a:rPr lang="ru-RU" sz="1400" b="1" dirty="0" smtClean="0">
                <a:latin typeface="Cambria" pitchFamily="18" charset="0"/>
                <a:ea typeface="BatangChe" pitchFamily="49" charset="-127"/>
                <a:cs typeface="Aharoni" pitchFamily="2" charset="-79"/>
              </a:rPr>
              <a:t>опись № 16 «Приз Алексей Акимович»,</a:t>
            </a:r>
          </a:p>
          <a:p>
            <a:pPr algn="r"/>
            <a:r>
              <a:rPr lang="ru-RU" sz="1400" b="1" dirty="0" smtClean="0">
                <a:latin typeface="Cambria" pitchFamily="18" charset="0"/>
                <a:ea typeface="BatangChe" pitchFamily="49" charset="-127"/>
                <a:cs typeface="Aharoni" pitchFamily="2" charset="-79"/>
              </a:rPr>
              <a:t> единица хранения №16 </a:t>
            </a:r>
            <a:endParaRPr lang="ru-RU" sz="1400" b="1" dirty="0">
              <a:latin typeface="Cambria" pitchFamily="18" charset="0"/>
              <a:ea typeface="BatangChe" pitchFamily="49" charset="-127"/>
              <a:cs typeface="Aharoni" pitchFamily="2" charset="-79"/>
            </a:endParaRPr>
          </a:p>
        </p:txBody>
      </p:sp>
      <p:pic>
        <p:nvPicPr>
          <p:cNvPr id="15" name="Picture 7" descr="C:\Users\User\Desktop\59-16 Приз А.А\ф.59 оп. 16 Приз А.А док-и скан\17 Вырезки из газет, печатаных изданий со статьями и заметками\ф.59 оп. 16 ед.хр. 17 лист 5.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214223" cy="5461918"/>
          </a:xfrm>
          <a:prstGeom prst="rect">
            <a:avLst/>
          </a:prstGeom>
          <a:noFill/>
        </p:spPr>
      </p:pic>
    </p:spTree>
  </p:cSld>
  <p:clrMapOvr>
    <a:masterClrMapping/>
  </p:clrMapOvr>
  <p:transition spd="slow">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6" name="TextBox 4"/>
          <p:cNvSpPr txBox="1">
            <a:spLocks noChangeArrowheads="1"/>
          </p:cNvSpPr>
          <p:nvPr/>
        </p:nvSpPr>
        <p:spPr bwMode="auto">
          <a:xfrm>
            <a:off x="1475656" y="5517232"/>
            <a:ext cx="4799013" cy="954107"/>
          </a:xfrm>
          <a:prstGeom prst="rect">
            <a:avLst/>
          </a:prstGeom>
          <a:noFill/>
          <a:ln w="9525">
            <a:noFill/>
            <a:miter lim="800000"/>
            <a:headEnd/>
            <a:tailEnd/>
          </a:ln>
        </p:spPr>
        <p:txBody>
          <a:bodyPr wrap="square">
            <a:spAutoFit/>
          </a:bodyPr>
          <a:lstStyle/>
          <a:p>
            <a:pPr algn="r"/>
            <a:r>
              <a:rPr lang="ru-RU" sz="1400" b="1" dirty="0">
                <a:latin typeface="Cambria" pitchFamily="18" charset="0"/>
                <a:ea typeface="BatangChe" pitchFamily="49" charset="-127"/>
                <a:cs typeface="Aharoni" pitchFamily="2" charset="-79"/>
              </a:rPr>
              <a:t>Объединенный архивный фонд №59 «Участники Великой Отечественной </a:t>
            </a:r>
            <a:r>
              <a:rPr lang="ru-RU" sz="1400" b="1" dirty="0" smtClean="0">
                <a:latin typeface="Cambria" pitchFamily="18" charset="0"/>
                <a:ea typeface="BatangChe" pitchFamily="49" charset="-127"/>
                <a:cs typeface="Aharoni" pitchFamily="2" charset="-79"/>
              </a:rPr>
              <a:t>войны»,</a:t>
            </a:r>
          </a:p>
          <a:p>
            <a:pPr algn="r"/>
            <a:r>
              <a:rPr lang="ru-RU" sz="1400" b="1" dirty="0" smtClean="0">
                <a:latin typeface="Cambria" pitchFamily="18" charset="0"/>
                <a:ea typeface="BatangChe" pitchFamily="49" charset="-127"/>
                <a:cs typeface="Aharoni" pitchFamily="2" charset="-79"/>
              </a:rPr>
              <a:t>опись № 16 «Приз Алексей Акимович»,</a:t>
            </a:r>
          </a:p>
          <a:p>
            <a:pPr algn="r"/>
            <a:r>
              <a:rPr lang="ru-RU" sz="1400" b="1" dirty="0" smtClean="0">
                <a:latin typeface="Cambria" pitchFamily="18" charset="0"/>
                <a:ea typeface="BatangChe" pitchFamily="49" charset="-127"/>
                <a:cs typeface="Aharoni" pitchFamily="2" charset="-79"/>
              </a:rPr>
              <a:t> единица хранения № </a:t>
            </a:r>
            <a:endParaRPr lang="ru-RU" sz="1400" b="1" dirty="0">
              <a:latin typeface="Cambria" pitchFamily="18" charset="0"/>
              <a:ea typeface="BatangChe" pitchFamily="49" charset="-127"/>
              <a:cs typeface="Aharoni" pitchFamily="2" charset="-79"/>
            </a:endParaRPr>
          </a:p>
        </p:txBody>
      </p:sp>
      <p:pic>
        <p:nvPicPr>
          <p:cNvPr id="7" name="Picture 6" descr="C:\Users\User\Desktop\59-16 Приз А.А\ф.59 оп. 16 Приз А.А док-и скан\17 Вырезки из газет, печатаных изданий со статьями и заметками\ф.59 оп. 16 ед.хр. 17 лист 4.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356726" cy="6858000"/>
          </a:xfrm>
          <a:prstGeom prst="rect">
            <a:avLst/>
          </a:prstGeom>
          <a:noFill/>
        </p:spPr>
      </p:pic>
    </p:spTree>
  </p:cSld>
  <p:clrMapOvr>
    <a:masterClrMapping/>
  </p:clrMapOvr>
  <p:transition spd="slow">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6" name="TextBox 4"/>
          <p:cNvSpPr txBox="1">
            <a:spLocks noChangeArrowheads="1"/>
          </p:cNvSpPr>
          <p:nvPr/>
        </p:nvSpPr>
        <p:spPr bwMode="auto">
          <a:xfrm>
            <a:off x="1475656" y="5517232"/>
            <a:ext cx="4799013" cy="954107"/>
          </a:xfrm>
          <a:prstGeom prst="rect">
            <a:avLst/>
          </a:prstGeom>
          <a:noFill/>
          <a:ln w="9525">
            <a:noFill/>
            <a:miter lim="800000"/>
            <a:headEnd/>
            <a:tailEnd/>
          </a:ln>
        </p:spPr>
        <p:txBody>
          <a:bodyPr wrap="square">
            <a:spAutoFit/>
          </a:bodyPr>
          <a:lstStyle/>
          <a:p>
            <a:pPr algn="r"/>
            <a:r>
              <a:rPr lang="ru-RU" sz="1400" b="1" dirty="0">
                <a:latin typeface="Cambria" pitchFamily="18" charset="0"/>
                <a:ea typeface="BatangChe" pitchFamily="49" charset="-127"/>
                <a:cs typeface="Aharoni" pitchFamily="2" charset="-79"/>
              </a:rPr>
              <a:t>Объединенный архивный фонд №59 «Участники Великой Отечественной </a:t>
            </a:r>
            <a:r>
              <a:rPr lang="ru-RU" sz="1400" b="1" dirty="0" smtClean="0">
                <a:latin typeface="Cambria" pitchFamily="18" charset="0"/>
                <a:ea typeface="BatangChe" pitchFamily="49" charset="-127"/>
                <a:cs typeface="Aharoni" pitchFamily="2" charset="-79"/>
              </a:rPr>
              <a:t>войны»,</a:t>
            </a:r>
          </a:p>
          <a:p>
            <a:pPr algn="r"/>
            <a:r>
              <a:rPr lang="ru-RU" sz="1400" b="1" dirty="0" smtClean="0">
                <a:latin typeface="Cambria" pitchFamily="18" charset="0"/>
                <a:ea typeface="BatangChe" pitchFamily="49" charset="-127"/>
                <a:cs typeface="Aharoni" pitchFamily="2" charset="-79"/>
              </a:rPr>
              <a:t>опись № 16 «Приз Алексей Акимович»,</a:t>
            </a:r>
          </a:p>
          <a:p>
            <a:pPr algn="r"/>
            <a:r>
              <a:rPr lang="ru-RU" sz="1400" b="1" dirty="0" smtClean="0">
                <a:latin typeface="Cambria" pitchFamily="18" charset="0"/>
                <a:ea typeface="BatangChe" pitchFamily="49" charset="-127"/>
                <a:cs typeface="Aharoni" pitchFamily="2" charset="-79"/>
              </a:rPr>
              <a:t> единица хранения №17 </a:t>
            </a:r>
            <a:endParaRPr lang="ru-RU" sz="1400" b="1" dirty="0">
              <a:latin typeface="Cambria" pitchFamily="18" charset="0"/>
              <a:ea typeface="BatangChe" pitchFamily="49" charset="-127"/>
              <a:cs typeface="Aharoni" pitchFamily="2" charset="-79"/>
            </a:endParaRPr>
          </a:p>
        </p:txBody>
      </p:sp>
      <p:pic>
        <p:nvPicPr>
          <p:cNvPr id="38914" name="Picture 2" descr="C:\Users\User\Desktop\59-16 Приз А.А\ф.59 оп. 16 Приз А.А док-и скан\17 Вырезки из газет, печатаных изданий со статьями и заметками\ф.59 оп. 16 ед.хр. 17 лист 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48878" y="0"/>
            <a:ext cx="8795122" cy="10262683"/>
          </a:xfrm>
          <a:prstGeom prst="rect">
            <a:avLst/>
          </a:prstGeom>
          <a:noFill/>
        </p:spPr>
      </p:pic>
    </p:spTree>
  </p:cSld>
  <p:clrMapOvr>
    <a:masterClrMapping/>
  </p:clrMapOvr>
  <p:transition spd="slow">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6" name="TextBox 4"/>
          <p:cNvSpPr txBox="1">
            <a:spLocks noChangeArrowheads="1"/>
          </p:cNvSpPr>
          <p:nvPr/>
        </p:nvSpPr>
        <p:spPr bwMode="auto">
          <a:xfrm>
            <a:off x="1475656" y="5517232"/>
            <a:ext cx="4799013" cy="738664"/>
          </a:xfrm>
          <a:prstGeom prst="rect">
            <a:avLst/>
          </a:prstGeom>
          <a:noFill/>
          <a:ln w="9525">
            <a:noFill/>
            <a:miter lim="800000"/>
            <a:headEnd/>
            <a:tailEnd/>
          </a:ln>
        </p:spPr>
        <p:txBody>
          <a:bodyPr wrap="square">
            <a:spAutoFit/>
          </a:bodyPr>
          <a:lstStyle/>
          <a:p>
            <a:pPr algn="r"/>
            <a:r>
              <a:rPr lang="ru-RU" sz="1400" b="1" dirty="0">
                <a:solidFill>
                  <a:srgbClr val="0070C0"/>
                </a:solidFill>
                <a:latin typeface="Cambria" pitchFamily="18" charset="0"/>
                <a:ea typeface="BatangChe" pitchFamily="49" charset="-127"/>
                <a:cs typeface="Aharoni" pitchFamily="2" charset="-79"/>
              </a:rPr>
              <a:t>Объединенный архивный фонд №59 «Участники Великой Отечественной </a:t>
            </a:r>
            <a:r>
              <a:rPr lang="ru-RU" sz="1400" b="1" dirty="0" smtClean="0">
                <a:solidFill>
                  <a:srgbClr val="0070C0"/>
                </a:solidFill>
                <a:latin typeface="Cambria" pitchFamily="18" charset="0"/>
                <a:ea typeface="BatangChe" pitchFamily="49" charset="-127"/>
                <a:cs typeface="Aharoni" pitchFamily="2" charset="-79"/>
              </a:rPr>
              <a:t>войны»,</a:t>
            </a:r>
          </a:p>
          <a:p>
            <a:pPr algn="r"/>
            <a:r>
              <a:rPr lang="ru-RU" sz="1400" b="1" dirty="0" smtClean="0">
                <a:solidFill>
                  <a:srgbClr val="0070C0"/>
                </a:solidFill>
                <a:latin typeface="Cambria" pitchFamily="18" charset="0"/>
                <a:ea typeface="BatangChe" pitchFamily="49" charset="-127"/>
                <a:cs typeface="Aharoni" pitchFamily="2" charset="-79"/>
              </a:rPr>
              <a:t>опись № 16 «Приз Алексей Акимович»</a:t>
            </a:r>
          </a:p>
        </p:txBody>
      </p:sp>
      <p:pic>
        <p:nvPicPr>
          <p:cNvPr id="40962" name="Picture 2" descr="C:\Users\User\Desktop\59-16 Приз А.А\ф.59 оп. 16 Приз А.А док-и скан\Грамоты\Грамота 5\ф.59 оп. 16 ед.хр. Грамоты лист 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992203" y="-459432"/>
            <a:ext cx="4151797" cy="5904096"/>
          </a:xfrm>
          <a:prstGeom prst="rect">
            <a:avLst/>
          </a:prstGeom>
          <a:noFill/>
        </p:spPr>
      </p:pic>
      <p:pic>
        <p:nvPicPr>
          <p:cNvPr id="7" name="Picture 3" descr="C:\Users\User\Desktop\59-16 Приз А.А\ф.59 оп. 16 Приз А.А док-и скан\14 Дипломы, почетные грамоты, благодарственные письма\ф. 59 оп.16 ед.хр. 14 лист 2.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187624" y="0"/>
            <a:ext cx="3916899" cy="5494090"/>
          </a:xfrm>
          <a:prstGeom prst="rect">
            <a:avLst/>
          </a:prstGeom>
          <a:noFill/>
        </p:spPr>
      </p:pic>
    </p:spTree>
  </p:cSld>
  <p:clrMapOvr>
    <a:masterClrMapping/>
  </p:clrMapOvr>
  <p:transition spd="slow">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14" name="TextBox 4"/>
          <p:cNvSpPr txBox="1">
            <a:spLocks noChangeArrowheads="1"/>
          </p:cNvSpPr>
          <p:nvPr/>
        </p:nvSpPr>
        <p:spPr bwMode="auto">
          <a:xfrm>
            <a:off x="1835696" y="5373216"/>
            <a:ext cx="4799013" cy="738664"/>
          </a:xfrm>
          <a:prstGeom prst="rect">
            <a:avLst/>
          </a:prstGeom>
          <a:noFill/>
          <a:ln w="9525">
            <a:noFill/>
            <a:miter lim="800000"/>
            <a:headEnd/>
            <a:tailEnd/>
          </a:ln>
        </p:spPr>
        <p:txBody>
          <a:bodyPr wrap="square">
            <a:spAutoFit/>
          </a:bodyPr>
          <a:lstStyle/>
          <a:p>
            <a:pPr algn="r"/>
            <a:r>
              <a:rPr lang="ru-RU" sz="1400" b="1" dirty="0">
                <a:solidFill>
                  <a:srgbClr val="0070C0"/>
                </a:solidFill>
                <a:latin typeface="Cambria" pitchFamily="18" charset="0"/>
                <a:ea typeface="BatangChe" pitchFamily="49" charset="-127"/>
                <a:cs typeface="Aharoni" pitchFamily="2" charset="-79"/>
              </a:rPr>
              <a:t>Объединенный архивный фонд №59 «Участники Великой Отечественной </a:t>
            </a:r>
            <a:r>
              <a:rPr lang="ru-RU" sz="1400" b="1" dirty="0" smtClean="0">
                <a:solidFill>
                  <a:srgbClr val="0070C0"/>
                </a:solidFill>
                <a:latin typeface="Cambria" pitchFamily="18" charset="0"/>
                <a:ea typeface="BatangChe" pitchFamily="49" charset="-127"/>
                <a:cs typeface="Aharoni" pitchFamily="2" charset="-79"/>
              </a:rPr>
              <a:t>войны»,</a:t>
            </a:r>
          </a:p>
          <a:p>
            <a:pPr algn="r"/>
            <a:r>
              <a:rPr lang="ru-RU" sz="1400" b="1" dirty="0" smtClean="0">
                <a:solidFill>
                  <a:srgbClr val="0070C0"/>
                </a:solidFill>
                <a:latin typeface="Cambria" pitchFamily="18" charset="0"/>
                <a:ea typeface="BatangChe" pitchFamily="49" charset="-127"/>
                <a:cs typeface="Aharoni" pitchFamily="2" charset="-79"/>
              </a:rPr>
              <a:t>опись № 16 «Приз Алексей Акимович»</a:t>
            </a:r>
            <a:endParaRPr lang="ru-RU" sz="1400" b="1" dirty="0">
              <a:solidFill>
                <a:srgbClr val="0070C0"/>
              </a:solidFill>
              <a:latin typeface="Cambria" pitchFamily="18" charset="0"/>
              <a:ea typeface="BatangChe" pitchFamily="49" charset="-127"/>
              <a:cs typeface="Aharoni" pitchFamily="2" charset="-79"/>
            </a:endParaRPr>
          </a:p>
        </p:txBody>
      </p:sp>
      <p:sp>
        <p:nvSpPr>
          <p:cNvPr id="10" name="Прямоугольник 9"/>
          <p:cNvSpPr/>
          <p:nvPr/>
        </p:nvSpPr>
        <p:spPr>
          <a:xfrm>
            <a:off x="1331640" y="260648"/>
            <a:ext cx="7812360" cy="4801314"/>
          </a:xfrm>
          <a:prstGeom prst="rect">
            <a:avLst/>
          </a:prstGeom>
        </p:spPr>
        <p:txBody>
          <a:bodyPr wrap="square">
            <a:spAutoFit/>
          </a:bodyPr>
          <a:lstStyle/>
          <a:p>
            <a:pPr lvl="0" indent="449263"/>
            <a:r>
              <a:rPr lang="ru-RU" b="1" u="sng" dirty="0" smtClean="0">
                <a:solidFill>
                  <a:srgbClr val="008000"/>
                </a:solidFill>
                <a:latin typeface="Times New Roman" pitchFamily="18" charset="0"/>
                <a:ea typeface="Calibri" pitchFamily="34" charset="0"/>
                <a:cs typeface="Times New Roman" pitchFamily="18" charset="0"/>
              </a:rPr>
              <a:t>ИЗ ВОСПОМИНАНИЙ </a:t>
            </a:r>
            <a:r>
              <a:rPr lang="ru-RU" b="1" u="sng" dirty="0" err="1" smtClean="0">
                <a:solidFill>
                  <a:srgbClr val="008000"/>
                </a:solidFill>
                <a:latin typeface="Times New Roman" pitchFamily="18" charset="0"/>
                <a:ea typeface="Calibri" pitchFamily="34" charset="0"/>
                <a:cs typeface="Times New Roman" pitchFamily="18" charset="0"/>
              </a:rPr>
              <a:t>В.П.Витвиновой</a:t>
            </a:r>
            <a:r>
              <a:rPr lang="ru-RU" b="1" u="sng" dirty="0" smtClean="0">
                <a:solidFill>
                  <a:srgbClr val="008000"/>
                </a:solidFill>
                <a:latin typeface="Times New Roman" pitchFamily="18" charset="0"/>
                <a:ea typeface="Calibri" pitchFamily="34" charset="0"/>
                <a:cs typeface="Times New Roman" pitchFamily="18" charset="0"/>
              </a:rPr>
              <a:t> (2010 год):</a:t>
            </a:r>
          </a:p>
          <a:p>
            <a:pPr lvl="0" indent="449263"/>
            <a:r>
              <a:rPr lang="ru-RU" b="1" dirty="0" smtClean="0">
                <a:solidFill>
                  <a:srgbClr val="008000"/>
                </a:solidFill>
                <a:latin typeface="Times New Roman" pitchFamily="18" charset="0"/>
                <a:ea typeface="Calibri" pitchFamily="34" charset="0"/>
                <a:cs typeface="Times New Roman" pitchFamily="18" charset="0"/>
              </a:rPr>
              <a:t> «Он всегда был в первых рядах своих современников.  С 2005 по 2009 годы Алексей Акимович является заместителем городского Совета ветеранов войны и труда, тесно общается с ветеранами города, первым узнает о их трудностях и проблемах и помогает их решать. Он  и сегодня, несмотря на свой преклонный возраст, свои гражданские позиции не сдает. Какой сегодня ветеран А.А.Приз? Замечательный  человек! Хотя за его плечами трудные годы войны,  восстановления страны от разрухи, он неисправимый юморист, оптимист, очень знающий и эрудированный человек. Общение с ним доставляет  массу удовольствия. И до сих пор мне приходится с ним советоваться в решении некоторых вопросов, потому что знаю: он всегда выручит, поможет. Он прекрасный семьянин. В неформальном общении он всегда очень тепло,</a:t>
            </a:r>
          </a:p>
          <a:p>
            <a:pPr lvl="0" indent="449263"/>
            <a:r>
              <a:rPr lang="ru-RU" b="1" dirty="0" smtClean="0">
                <a:solidFill>
                  <a:srgbClr val="008000"/>
                </a:solidFill>
                <a:latin typeface="Times New Roman" pitchFamily="18" charset="0"/>
                <a:ea typeface="Calibri" pitchFamily="34" charset="0"/>
                <a:cs typeface="Times New Roman" pitchFamily="18" charset="0"/>
              </a:rPr>
              <a:t> с большой любовью и заботой рассказывает о </a:t>
            </a:r>
          </a:p>
          <a:p>
            <a:pPr lvl="0" indent="449263"/>
            <a:r>
              <a:rPr lang="ru-RU" b="1" dirty="0" smtClean="0">
                <a:solidFill>
                  <a:srgbClr val="008000"/>
                </a:solidFill>
                <a:latin typeface="Times New Roman" pitchFamily="18" charset="0"/>
                <a:ea typeface="Calibri" pitchFamily="34" charset="0"/>
                <a:cs typeface="Times New Roman" pitchFamily="18" charset="0"/>
              </a:rPr>
              <a:t>домашних, жене – Антонине Ивановне, с которой</a:t>
            </a:r>
          </a:p>
          <a:p>
            <a:pPr lvl="0" indent="449263"/>
            <a:r>
              <a:rPr lang="ru-RU" b="1" dirty="0" smtClean="0">
                <a:solidFill>
                  <a:srgbClr val="008000"/>
                </a:solidFill>
                <a:latin typeface="Times New Roman" pitchFamily="18" charset="0"/>
                <a:ea typeface="Calibri" pitchFamily="34" charset="0"/>
                <a:cs typeface="Times New Roman" pitchFamily="18" charset="0"/>
              </a:rPr>
              <a:t> прожито больше 30-ти лет супружеской жизни, </a:t>
            </a:r>
          </a:p>
          <a:p>
            <a:pPr lvl="0" indent="449263"/>
            <a:r>
              <a:rPr lang="ru-RU" b="1" dirty="0" smtClean="0">
                <a:solidFill>
                  <a:srgbClr val="008000"/>
                </a:solidFill>
                <a:latin typeface="Times New Roman" pitchFamily="18" charset="0"/>
                <a:ea typeface="Calibri" pitchFamily="34" charset="0"/>
                <a:cs typeface="Times New Roman" pitchFamily="18" charset="0"/>
              </a:rPr>
              <a:t>                о дочери, всех родных и друзьях»</a:t>
            </a:r>
          </a:p>
        </p:txBody>
      </p:sp>
    </p:spTree>
  </p:cSld>
  <p:clrMapOvr>
    <a:masterClrMapping/>
  </p:clrMapOvr>
  <p:transition spd="slow">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14" name="TextBox 4"/>
          <p:cNvSpPr txBox="1">
            <a:spLocks noChangeArrowheads="1"/>
          </p:cNvSpPr>
          <p:nvPr/>
        </p:nvSpPr>
        <p:spPr bwMode="auto">
          <a:xfrm>
            <a:off x="1187624" y="5589240"/>
            <a:ext cx="4799013" cy="738664"/>
          </a:xfrm>
          <a:prstGeom prst="rect">
            <a:avLst/>
          </a:prstGeom>
          <a:noFill/>
          <a:ln w="9525">
            <a:noFill/>
            <a:miter lim="800000"/>
            <a:headEnd/>
            <a:tailEnd/>
          </a:ln>
        </p:spPr>
        <p:txBody>
          <a:bodyPr wrap="square">
            <a:spAutoFit/>
          </a:bodyPr>
          <a:lstStyle/>
          <a:p>
            <a:pPr algn="r"/>
            <a:r>
              <a:rPr lang="ru-RU" sz="1400" b="1" dirty="0">
                <a:solidFill>
                  <a:srgbClr val="0070C0"/>
                </a:solidFill>
                <a:latin typeface="Cambria" pitchFamily="18" charset="0"/>
                <a:ea typeface="BatangChe" pitchFamily="49" charset="-127"/>
                <a:cs typeface="Aharoni" pitchFamily="2" charset="-79"/>
              </a:rPr>
              <a:t>Объединенный архивный фонд №59 «Участники Великой Отечественной </a:t>
            </a:r>
            <a:r>
              <a:rPr lang="ru-RU" sz="1400" b="1" dirty="0" smtClean="0">
                <a:solidFill>
                  <a:srgbClr val="0070C0"/>
                </a:solidFill>
                <a:latin typeface="Cambria" pitchFamily="18" charset="0"/>
                <a:ea typeface="BatangChe" pitchFamily="49" charset="-127"/>
                <a:cs typeface="Aharoni" pitchFamily="2" charset="-79"/>
              </a:rPr>
              <a:t>войны»,</a:t>
            </a:r>
          </a:p>
          <a:p>
            <a:pPr algn="r"/>
            <a:r>
              <a:rPr lang="ru-RU" sz="1400" b="1" dirty="0" smtClean="0">
                <a:solidFill>
                  <a:srgbClr val="0070C0"/>
                </a:solidFill>
                <a:latin typeface="Cambria" pitchFamily="18" charset="0"/>
                <a:ea typeface="BatangChe" pitchFamily="49" charset="-127"/>
                <a:cs typeface="Aharoni" pitchFamily="2" charset="-79"/>
              </a:rPr>
              <a:t>опись № 16 «Приз Алексей Акимович»</a:t>
            </a:r>
            <a:endParaRPr lang="ru-RU" sz="1400" b="1" dirty="0">
              <a:solidFill>
                <a:srgbClr val="0070C0"/>
              </a:solidFill>
              <a:latin typeface="Cambria" pitchFamily="18" charset="0"/>
              <a:ea typeface="BatangChe" pitchFamily="49" charset="-127"/>
              <a:cs typeface="Aharoni" pitchFamily="2" charset="-79"/>
            </a:endParaRPr>
          </a:p>
        </p:txBody>
      </p:sp>
      <p:sp>
        <p:nvSpPr>
          <p:cNvPr id="10" name="Прямоугольник 9"/>
          <p:cNvSpPr/>
          <p:nvPr/>
        </p:nvSpPr>
        <p:spPr>
          <a:xfrm>
            <a:off x="1331640" y="620688"/>
            <a:ext cx="7812360" cy="4685898"/>
          </a:xfrm>
          <a:prstGeom prst="rect">
            <a:avLst/>
          </a:prstGeom>
        </p:spPr>
        <p:txBody>
          <a:bodyPr wrap="square">
            <a:spAutoFit/>
          </a:bodyPr>
          <a:lstStyle/>
          <a:p>
            <a:pPr indent="449263"/>
            <a:r>
              <a:rPr lang="ru-RU" b="1" u="sng" dirty="0" smtClean="0">
                <a:solidFill>
                  <a:srgbClr val="008000"/>
                </a:solidFill>
                <a:latin typeface="Times New Roman" pitchFamily="18" charset="0"/>
                <a:ea typeface="Calibri" pitchFamily="34" charset="0"/>
                <a:cs typeface="Times New Roman" pitchFamily="18" charset="0"/>
              </a:rPr>
              <a:t>ИЗ ВОСПОМИНАНИЙ </a:t>
            </a:r>
            <a:r>
              <a:rPr lang="ru-RU" b="1" dirty="0" smtClean="0">
                <a:solidFill>
                  <a:srgbClr val="008000"/>
                </a:solidFill>
                <a:latin typeface="Times New Roman" pitchFamily="18" charset="0"/>
                <a:ea typeface="Calibri" pitchFamily="34" charset="0"/>
                <a:cs typeface="Times New Roman" pitchFamily="18" charset="0"/>
              </a:rPr>
              <a:t>Антонины Ивановны Приз</a:t>
            </a:r>
            <a:r>
              <a:rPr lang="ru-RU" b="1" u="sng" dirty="0" smtClean="0">
                <a:solidFill>
                  <a:srgbClr val="008000"/>
                </a:solidFill>
                <a:latin typeface="Times New Roman" pitchFamily="18" charset="0"/>
                <a:ea typeface="Calibri" pitchFamily="34" charset="0"/>
                <a:cs typeface="Times New Roman" pitchFamily="18" charset="0"/>
              </a:rPr>
              <a:t> (2010 год):</a:t>
            </a:r>
          </a:p>
          <a:p>
            <a:pPr lvl="0" indent="449263"/>
            <a:r>
              <a:rPr lang="ru-RU" b="1" dirty="0" smtClean="0">
                <a:solidFill>
                  <a:srgbClr val="008000"/>
                </a:solidFill>
                <a:latin typeface="Times New Roman" pitchFamily="18" charset="0"/>
                <a:ea typeface="Calibri" pitchFamily="34" charset="0"/>
                <a:cs typeface="Times New Roman" pitchFamily="18" charset="0"/>
              </a:rPr>
              <a:t>«Его на предприятии все любили, он был добрым руководителем, никогда не кричал, все вопросы решал спокойно. За это сослуживцы в дни рождения и дарили ему стихотворный посвящения»</a:t>
            </a:r>
          </a:p>
          <a:p>
            <a:pPr lvl="0" indent="449263" eaLnBrk="0" hangingPunct="0"/>
            <a:r>
              <a:rPr lang="ru-RU" b="1" dirty="0" smtClean="0">
                <a:solidFill>
                  <a:srgbClr val="008000"/>
                </a:solidFill>
                <a:latin typeface="Times New Roman" pitchFamily="18" charset="0"/>
                <a:ea typeface="Calibri" pitchFamily="34" charset="0"/>
                <a:cs typeface="Times New Roman" pitchFamily="18" charset="0"/>
              </a:rPr>
              <a:t> Хорошо, что шуток вы не растеряли, </a:t>
            </a:r>
            <a:endParaRPr lang="ru-RU" b="1" dirty="0" smtClean="0">
              <a:latin typeface="Arial" pitchFamily="34" charset="0"/>
              <a:cs typeface="Arial" pitchFamily="34" charset="0"/>
            </a:endParaRPr>
          </a:p>
          <a:p>
            <a:pPr lvl="0" indent="449263" eaLnBrk="0" hangingPunct="0"/>
            <a:r>
              <a:rPr lang="ru-RU" b="1" dirty="0" smtClean="0">
                <a:solidFill>
                  <a:srgbClr val="008000"/>
                </a:solidFill>
                <a:latin typeface="Times New Roman" pitchFamily="18" charset="0"/>
                <a:ea typeface="Calibri" pitchFamily="34" charset="0"/>
                <a:cs typeface="Times New Roman" pitchFamily="18" charset="0"/>
              </a:rPr>
              <a:t>Чувство юмора так развито у Вас,</a:t>
            </a:r>
            <a:endParaRPr lang="ru-RU" b="1" dirty="0" smtClean="0">
              <a:latin typeface="Arial" pitchFamily="34" charset="0"/>
              <a:cs typeface="Arial" pitchFamily="34" charset="0"/>
            </a:endParaRPr>
          </a:p>
          <a:p>
            <a:pPr lvl="0" indent="449263" eaLnBrk="0" hangingPunct="0"/>
            <a:r>
              <a:rPr lang="ru-RU" b="1" dirty="0" smtClean="0">
                <a:solidFill>
                  <a:srgbClr val="008000"/>
                </a:solidFill>
                <a:latin typeface="Times New Roman" pitchFamily="18" charset="0"/>
                <a:ea typeface="Calibri" pitchFamily="34" charset="0"/>
                <a:cs typeface="Times New Roman" pitchFamily="18" charset="0"/>
              </a:rPr>
              <a:t>Что за этот год мы не скучали,</a:t>
            </a:r>
            <a:endParaRPr lang="ru-RU" b="1" dirty="0" smtClean="0">
              <a:latin typeface="Arial" pitchFamily="34" charset="0"/>
              <a:cs typeface="Arial" pitchFamily="34" charset="0"/>
            </a:endParaRPr>
          </a:p>
          <a:p>
            <a:pPr lvl="0" indent="449263" eaLnBrk="0" hangingPunct="0"/>
            <a:r>
              <a:rPr lang="ru-RU" b="1" dirty="0" smtClean="0">
                <a:solidFill>
                  <a:srgbClr val="008000"/>
                </a:solidFill>
                <a:latin typeface="Times New Roman" pitchFamily="18" charset="0"/>
                <a:ea typeface="Calibri" pitchFamily="34" charset="0"/>
                <a:cs typeface="Times New Roman" pitchFamily="18" charset="0"/>
              </a:rPr>
              <a:t>Во всех случаях, что были Вы средь нас.</a:t>
            </a:r>
            <a:endParaRPr lang="ru-RU" b="1" dirty="0" smtClean="0">
              <a:latin typeface="Arial" pitchFamily="34" charset="0"/>
              <a:cs typeface="Arial" pitchFamily="34" charset="0"/>
            </a:endParaRPr>
          </a:p>
          <a:p>
            <a:pPr lvl="0" indent="449263" eaLnBrk="0" hangingPunct="0"/>
            <a:r>
              <a:rPr lang="ru-RU" b="1" dirty="0" smtClean="0">
                <a:solidFill>
                  <a:srgbClr val="008000"/>
                </a:solidFill>
                <a:latin typeface="Times New Roman" pitchFamily="18" charset="0"/>
                <a:ea typeface="Calibri" pitchFamily="34" charset="0"/>
                <a:cs typeface="Times New Roman" pitchFamily="18" charset="0"/>
              </a:rPr>
              <a:t>Алексей </a:t>
            </a:r>
            <a:r>
              <a:rPr lang="ru-RU" b="1" dirty="0" err="1" smtClean="0">
                <a:solidFill>
                  <a:srgbClr val="008000"/>
                </a:solidFill>
                <a:latin typeface="Times New Roman" pitchFamily="18" charset="0"/>
                <a:ea typeface="Calibri" pitchFamily="34" charset="0"/>
                <a:cs typeface="Times New Roman" pitchFamily="18" charset="0"/>
              </a:rPr>
              <a:t>Акимыч</a:t>
            </a:r>
            <a:r>
              <a:rPr lang="ru-RU" b="1" dirty="0" smtClean="0">
                <a:solidFill>
                  <a:srgbClr val="008000"/>
                </a:solidFill>
                <a:latin typeface="Times New Roman" pitchFamily="18" charset="0"/>
                <a:ea typeface="Calibri" pitchFamily="34" charset="0"/>
                <a:cs typeface="Times New Roman" pitchFamily="18" charset="0"/>
              </a:rPr>
              <a:t> к нам заглянет, </a:t>
            </a:r>
            <a:endParaRPr lang="ru-RU" b="1" dirty="0" smtClean="0">
              <a:latin typeface="Arial" pitchFamily="34" charset="0"/>
              <a:cs typeface="Arial" pitchFamily="34" charset="0"/>
            </a:endParaRPr>
          </a:p>
          <a:p>
            <a:pPr lvl="0" indent="449263" eaLnBrk="0" hangingPunct="0"/>
            <a:r>
              <a:rPr lang="ru-RU" b="1" dirty="0" smtClean="0">
                <a:solidFill>
                  <a:srgbClr val="008000"/>
                </a:solidFill>
                <a:latin typeface="Times New Roman" pitchFamily="18" charset="0"/>
                <a:ea typeface="Calibri" pitchFamily="34" charset="0"/>
                <a:cs typeface="Times New Roman" pitchFamily="18" charset="0"/>
              </a:rPr>
              <a:t>Скажет что-то тенором своим,</a:t>
            </a:r>
            <a:endParaRPr lang="ru-RU" b="1" dirty="0" smtClean="0">
              <a:latin typeface="Arial" pitchFamily="34" charset="0"/>
              <a:cs typeface="Arial" pitchFamily="34" charset="0"/>
            </a:endParaRPr>
          </a:p>
          <a:p>
            <a:pPr lvl="0" indent="449263" eaLnBrk="0" hangingPunct="0"/>
            <a:r>
              <a:rPr lang="ru-RU" b="1" dirty="0" smtClean="0">
                <a:solidFill>
                  <a:srgbClr val="008000"/>
                </a:solidFill>
                <a:latin typeface="Times New Roman" pitchFamily="18" charset="0"/>
                <a:ea typeface="Calibri" pitchFamily="34" charset="0"/>
                <a:cs typeface="Times New Roman" pitchFamily="18" charset="0"/>
              </a:rPr>
              <a:t>Сразу будто солнышко проглянет, </a:t>
            </a:r>
            <a:endParaRPr lang="ru-RU" b="1" dirty="0" smtClean="0">
              <a:latin typeface="Arial" pitchFamily="34" charset="0"/>
              <a:cs typeface="Arial" pitchFamily="34" charset="0"/>
            </a:endParaRPr>
          </a:p>
          <a:p>
            <a:pPr lvl="0" indent="449263" eaLnBrk="0" hangingPunct="0"/>
            <a:r>
              <a:rPr lang="ru-RU" b="1" dirty="0" smtClean="0">
                <a:solidFill>
                  <a:srgbClr val="008000"/>
                </a:solidFill>
                <a:latin typeface="Times New Roman" pitchFamily="18" charset="0"/>
                <a:ea typeface="Calibri" pitchFamily="34" charset="0"/>
                <a:cs typeface="Times New Roman" pitchFamily="18" charset="0"/>
              </a:rPr>
              <a:t>Будто в тёплых кабинетах мы сидим.</a:t>
            </a:r>
            <a:endParaRPr lang="ru-RU" b="1" dirty="0" smtClean="0">
              <a:latin typeface="Arial" pitchFamily="34" charset="0"/>
              <a:cs typeface="Arial" pitchFamily="34" charset="0"/>
            </a:endParaRPr>
          </a:p>
          <a:p>
            <a:pPr lvl="0" indent="449263" eaLnBrk="0" hangingPunct="0"/>
            <a:r>
              <a:rPr lang="ru-RU" b="1" dirty="0" smtClean="0">
                <a:solidFill>
                  <a:srgbClr val="008000"/>
                </a:solidFill>
                <a:latin typeface="Times New Roman" pitchFamily="18" charset="0"/>
                <a:ea typeface="Calibri" pitchFamily="34" charset="0"/>
                <a:cs typeface="Times New Roman" pitchFamily="18" charset="0"/>
              </a:rPr>
              <a:t>Это шутки! А если серьёзно,</a:t>
            </a:r>
            <a:endParaRPr lang="ru-RU" b="1" dirty="0" smtClean="0">
              <a:latin typeface="Arial" pitchFamily="34" charset="0"/>
              <a:cs typeface="Arial" pitchFamily="34" charset="0"/>
            </a:endParaRPr>
          </a:p>
          <a:p>
            <a:pPr lvl="0" indent="449263" eaLnBrk="0" hangingPunct="0"/>
            <a:r>
              <a:rPr lang="ru-RU" b="1" dirty="0" smtClean="0">
                <a:solidFill>
                  <a:srgbClr val="008000"/>
                </a:solidFill>
                <a:latin typeface="Times New Roman" pitchFamily="18" charset="0"/>
                <a:ea typeface="Calibri" pitchFamily="34" charset="0"/>
                <a:cs typeface="Times New Roman" pitchFamily="18" charset="0"/>
              </a:rPr>
              <a:t>То мы благодарны от души, </a:t>
            </a:r>
            <a:endParaRPr lang="ru-RU" b="1" dirty="0" smtClean="0">
              <a:latin typeface="Arial" pitchFamily="34" charset="0"/>
              <a:cs typeface="Arial" pitchFamily="34" charset="0"/>
            </a:endParaRPr>
          </a:p>
          <a:p>
            <a:pPr lvl="0" indent="449263" eaLnBrk="0" hangingPunct="0"/>
            <a:r>
              <a:rPr lang="ru-RU" b="1" dirty="0" smtClean="0">
                <a:solidFill>
                  <a:srgbClr val="008000"/>
                </a:solidFill>
                <a:latin typeface="Times New Roman" pitchFamily="18" charset="0"/>
                <a:ea typeface="Calibri" pitchFamily="34" charset="0"/>
                <a:cs typeface="Times New Roman" pitchFamily="18" charset="0"/>
              </a:rPr>
              <a:t>Что и в зной, и в  ветер, и в морозы</a:t>
            </a:r>
            <a:endParaRPr lang="ru-RU" b="1" dirty="0" smtClean="0">
              <a:latin typeface="Arial" pitchFamily="34" charset="0"/>
              <a:cs typeface="Arial" pitchFamily="34" charset="0"/>
            </a:endParaRPr>
          </a:p>
          <a:p>
            <a:pPr lvl="0" indent="449263" eaLnBrk="0" hangingPunct="0"/>
            <a:r>
              <a:rPr lang="ru-RU" b="1" dirty="0" smtClean="0">
                <a:solidFill>
                  <a:srgbClr val="008000"/>
                </a:solidFill>
                <a:latin typeface="Times New Roman" pitchFamily="18" charset="0"/>
                <a:ea typeface="Calibri" pitchFamily="34" charset="0"/>
                <a:cs typeface="Times New Roman" pitchFamily="18" charset="0"/>
              </a:rPr>
              <a:t>Грудью на тогда прикрыли Вы!</a:t>
            </a:r>
            <a:endParaRPr lang="ru-RU" b="1" dirty="0" smtClean="0">
              <a:latin typeface="Arial" pitchFamily="34" charset="0"/>
              <a:cs typeface="Arial" pitchFamily="34" charset="0"/>
            </a:endParaRPr>
          </a:p>
          <a:p>
            <a:pPr lvl="0" indent="449263"/>
            <a:endParaRPr lang="ru-RU" sz="1050" dirty="0" smtClean="0">
              <a:latin typeface="Arial" pitchFamily="34" charset="0"/>
              <a:cs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pic>
        <p:nvPicPr>
          <p:cNvPr id="6" name="Picture 52" descr="C:\Users\User\Desktop\59-16 Приз А.А\фотодокументы\Приз фотографии\Изображения 014.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619672" y="0"/>
            <a:ext cx="6638687" cy="4073823"/>
          </a:xfrm>
          <a:prstGeom prst="rect">
            <a:avLst/>
          </a:prstGeom>
          <a:noFill/>
        </p:spPr>
      </p:pic>
      <p:sp>
        <p:nvSpPr>
          <p:cNvPr id="7" name="TextBox 4"/>
          <p:cNvSpPr txBox="1">
            <a:spLocks noChangeArrowheads="1"/>
          </p:cNvSpPr>
          <p:nvPr/>
        </p:nvSpPr>
        <p:spPr bwMode="auto">
          <a:xfrm>
            <a:off x="2051720" y="4149080"/>
            <a:ext cx="5256584" cy="3139321"/>
          </a:xfrm>
          <a:prstGeom prst="rect">
            <a:avLst/>
          </a:prstGeom>
          <a:noFill/>
          <a:ln w="9525">
            <a:noFill/>
            <a:miter lim="800000"/>
            <a:headEnd/>
            <a:tailEnd/>
          </a:ln>
        </p:spPr>
        <p:txBody>
          <a:bodyPr wrap="square">
            <a:spAutoFit/>
          </a:bodyPr>
          <a:lstStyle/>
          <a:p>
            <a:r>
              <a:rPr lang="ru-RU" b="1" dirty="0" smtClean="0">
                <a:solidFill>
                  <a:srgbClr val="0070C0"/>
                </a:solidFill>
                <a:latin typeface="Times New Roman" pitchFamily="18" charset="0"/>
                <a:cs typeface="Times New Roman" pitchFamily="18" charset="0"/>
              </a:rPr>
              <a:t>Алексей Акимович   Приз ( в центре) среди работников </a:t>
            </a:r>
            <a:r>
              <a:rPr lang="ru-RU" b="1" dirty="0" err="1" smtClean="0">
                <a:solidFill>
                  <a:srgbClr val="0070C0"/>
                </a:solidFill>
                <a:latin typeface="Times New Roman" pitchFamily="18" charset="0"/>
                <a:cs typeface="Times New Roman" pitchFamily="18" charset="0"/>
              </a:rPr>
              <a:t>Нефтеюганского</a:t>
            </a:r>
            <a:r>
              <a:rPr lang="ru-RU" b="1" dirty="0" smtClean="0">
                <a:solidFill>
                  <a:srgbClr val="0070C0"/>
                </a:solidFill>
                <a:latin typeface="Times New Roman" pitchFamily="18" charset="0"/>
                <a:cs typeface="Times New Roman" pitchFamily="18" charset="0"/>
              </a:rPr>
              <a:t> вышкомонтажного управления №2 во время торжественного шествия парада в честь первомайского праздника</a:t>
            </a:r>
          </a:p>
          <a:p>
            <a:r>
              <a:rPr lang="ru-RU" b="1" dirty="0" smtClean="0">
                <a:solidFill>
                  <a:srgbClr val="0070C0"/>
                </a:solidFill>
                <a:latin typeface="Times New Roman"/>
                <a:ea typeface="Times New Roman"/>
                <a:cs typeface="Times New Roman"/>
              </a:rPr>
              <a:t>01.05.1983</a:t>
            </a:r>
          </a:p>
          <a:p>
            <a:pPr algn="just">
              <a:spcAft>
                <a:spcPts val="0"/>
              </a:spcAft>
            </a:pPr>
            <a:r>
              <a:rPr lang="ru-RU" b="1" dirty="0" smtClean="0">
                <a:solidFill>
                  <a:srgbClr val="0070C0"/>
                </a:solidFill>
                <a:latin typeface="Times New Roman"/>
                <a:ea typeface="Times New Roman"/>
                <a:cs typeface="Times New Roman"/>
              </a:rPr>
              <a:t>г. Нефтеюганск</a:t>
            </a:r>
          </a:p>
          <a:p>
            <a:pPr algn="just">
              <a:spcAft>
                <a:spcPts val="0"/>
              </a:spcAft>
            </a:pPr>
            <a:endParaRPr lang="ru-RU" sz="800" b="1" dirty="0" smtClean="0">
              <a:solidFill>
                <a:srgbClr val="0070C0"/>
              </a:solidFill>
              <a:latin typeface="Times New Roman"/>
              <a:ea typeface="Times New Roman"/>
              <a:cs typeface="Times New Roman"/>
            </a:endParaRPr>
          </a:p>
          <a:p>
            <a:pPr algn="just">
              <a:spcAft>
                <a:spcPts val="0"/>
              </a:spcAft>
            </a:pPr>
            <a:r>
              <a:rPr lang="ru-RU" b="1" dirty="0" err="1" smtClean="0">
                <a:solidFill>
                  <a:srgbClr val="0070C0"/>
                </a:solidFill>
                <a:latin typeface="Times New Roman"/>
                <a:ea typeface="Times New Roman"/>
                <a:cs typeface="Times New Roman"/>
              </a:rPr>
              <a:t>Фотофонд</a:t>
            </a:r>
            <a:r>
              <a:rPr lang="ru-RU" b="1" dirty="0" smtClean="0">
                <a:solidFill>
                  <a:srgbClr val="0070C0"/>
                </a:solidFill>
                <a:latin typeface="Times New Roman"/>
                <a:ea typeface="Times New Roman"/>
                <a:cs typeface="Times New Roman"/>
              </a:rPr>
              <a:t>, опись №1, </a:t>
            </a:r>
          </a:p>
          <a:p>
            <a:pPr algn="just">
              <a:spcAft>
                <a:spcPts val="0"/>
              </a:spcAft>
            </a:pPr>
            <a:r>
              <a:rPr lang="ru-RU" b="1" dirty="0" smtClean="0">
                <a:solidFill>
                  <a:srgbClr val="0070C0"/>
                </a:solidFill>
                <a:latin typeface="Times New Roman"/>
                <a:ea typeface="Times New Roman"/>
                <a:cs typeface="Times New Roman"/>
              </a:rPr>
              <a:t>единица хранения № 2080</a:t>
            </a:r>
          </a:p>
          <a:p>
            <a:pPr algn="just">
              <a:spcAft>
                <a:spcPts val="0"/>
              </a:spcAft>
            </a:pPr>
            <a:endParaRPr lang="ru-RU" sz="1400" dirty="0" smtClean="0">
              <a:solidFill>
                <a:srgbClr val="0070C0"/>
              </a:solidFill>
              <a:latin typeface="Times New Roman"/>
              <a:ea typeface="Times New Roman"/>
              <a:cs typeface="Times New Roman"/>
            </a:endParaRPr>
          </a:p>
          <a:p>
            <a:pPr algn="just">
              <a:spcAft>
                <a:spcPts val="0"/>
              </a:spcAft>
            </a:pPr>
            <a:endParaRPr lang="ru-RU" sz="1400" dirty="0">
              <a:solidFill>
                <a:srgbClr val="0070C0"/>
              </a:solidFill>
              <a:latin typeface="Times New Roman"/>
              <a:ea typeface="Times New Roman"/>
              <a:cs typeface="Times New Roman"/>
            </a:endParaRPr>
          </a:p>
        </p:txBody>
      </p:sp>
    </p:spTree>
  </p:cSld>
  <p:clrMapOvr>
    <a:masterClrMapping/>
  </p:clrMapOvr>
  <p:transition spd="slow">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7" name="TextBox 4"/>
          <p:cNvSpPr txBox="1">
            <a:spLocks noChangeArrowheads="1"/>
          </p:cNvSpPr>
          <p:nvPr/>
        </p:nvSpPr>
        <p:spPr bwMode="auto">
          <a:xfrm>
            <a:off x="5076057" y="764704"/>
            <a:ext cx="3456384" cy="3416320"/>
          </a:xfrm>
          <a:prstGeom prst="rect">
            <a:avLst/>
          </a:prstGeom>
          <a:noFill/>
          <a:ln w="9525">
            <a:noFill/>
            <a:miter lim="800000"/>
            <a:headEnd/>
            <a:tailEnd/>
          </a:ln>
        </p:spPr>
        <p:txBody>
          <a:bodyPr wrap="square">
            <a:spAutoFit/>
          </a:bodyPr>
          <a:lstStyle/>
          <a:p>
            <a:r>
              <a:rPr lang="ru-RU" b="1" dirty="0" smtClean="0">
                <a:solidFill>
                  <a:srgbClr val="0070C0"/>
                </a:solidFill>
                <a:latin typeface="Times New Roman" pitchFamily="18" charset="0"/>
                <a:cs typeface="Times New Roman" pitchFamily="18" charset="0"/>
              </a:rPr>
              <a:t>Приз Алексей Акимович  во время субботника на стройплощадке города Нефтеюганска</a:t>
            </a:r>
          </a:p>
          <a:p>
            <a:r>
              <a:rPr lang="ru-RU" dirty="0" smtClean="0"/>
              <a:t> </a:t>
            </a:r>
          </a:p>
          <a:p>
            <a:pPr algn="just">
              <a:spcAft>
                <a:spcPts val="0"/>
              </a:spcAft>
            </a:pPr>
            <a:r>
              <a:rPr lang="ru-RU" b="1" dirty="0" smtClean="0">
                <a:solidFill>
                  <a:srgbClr val="0070C0"/>
                </a:solidFill>
                <a:latin typeface="Times New Roman"/>
                <a:ea typeface="Times New Roman"/>
                <a:cs typeface="Times New Roman"/>
              </a:rPr>
              <a:t>22.04.1984</a:t>
            </a:r>
          </a:p>
          <a:p>
            <a:pPr algn="just">
              <a:spcAft>
                <a:spcPts val="0"/>
              </a:spcAft>
            </a:pPr>
            <a:r>
              <a:rPr lang="ru-RU" b="1" dirty="0" smtClean="0">
                <a:solidFill>
                  <a:srgbClr val="0070C0"/>
                </a:solidFill>
                <a:latin typeface="Times New Roman"/>
                <a:ea typeface="Times New Roman"/>
                <a:cs typeface="Times New Roman"/>
              </a:rPr>
              <a:t>г. Нефтеюганск</a:t>
            </a:r>
          </a:p>
          <a:p>
            <a:pPr algn="just">
              <a:spcAft>
                <a:spcPts val="0"/>
              </a:spcAft>
            </a:pPr>
            <a:endParaRPr lang="ru-RU" sz="800" b="1" dirty="0" smtClean="0">
              <a:solidFill>
                <a:srgbClr val="0070C0"/>
              </a:solidFill>
              <a:latin typeface="Times New Roman"/>
              <a:ea typeface="Times New Roman"/>
              <a:cs typeface="Times New Roman"/>
            </a:endParaRPr>
          </a:p>
          <a:p>
            <a:pPr algn="just">
              <a:spcAft>
                <a:spcPts val="0"/>
              </a:spcAft>
            </a:pPr>
            <a:r>
              <a:rPr lang="ru-RU" b="1" dirty="0" err="1" smtClean="0">
                <a:solidFill>
                  <a:srgbClr val="0070C0"/>
                </a:solidFill>
                <a:latin typeface="Times New Roman"/>
                <a:ea typeface="Times New Roman"/>
                <a:cs typeface="Times New Roman"/>
              </a:rPr>
              <a:t>Фотофонд</a:t>
            </a:r>
            <a:r>
              <a:rPr lang="ru-RU" b="1" dirty="0" smtClean="0">
                <a:solidFill>
                  <a:srgbClr val="0070C0"/>
                </a:solidFill>
                <a:latin typeface="Times New Roman"/>
                <a:ea typeface="Times New Roman"/>
                <a:cs typeface="Times New Roman"/>
              </a:rPr>
              <a:t>, </a:t>
            </a:r>
          </a:p>
          <a:p>
            <a:pPr algn="just">
              <a:spcAft>
                <a:spcPts val="0"/>
              </a:spcAft>
            </a:pPr>
            <a:r>
              <a:rPr lang="ru-RU" b="1" dirty="0" smtClean="0">
                <a:solidFill>
                  <a:srgbClr val="0070C0"/>
                </a:solidFill>
                <a:latin typeface="Times New Roman"/>
                <a:ea typeface="Times New Roman"/>
                <a:cs typeface="Times New Roman"/>
              </a:rPr>
              <a:t>опись №1, </a:t>
            </a:r>
          </a:p>
          <a:p>
            <a:pPr algn="just">
              <a:spcAft>
                <a:spcPts val="0"/>
              </a:spcAft>
            </a:pPr>
            <a:r>
              <a:rPr lang="ru-RU" b="1" dirty="0" smtClean="0">
                <a:solidFill>
                  <a:srgbClr val="0070C0"/>
                </a:solidFill>
                <a:latin typeface="Times New Roman"/>
                <a:ea typeface="Times New Roman"/>
                <a:cs typeface="Times New Roman"/>
              </a:rPr>
              <a:t>единица хранения № 2081</a:t>
            </a:r>
          </a:p>
          <a:p>
            <a:pPr algn="just">
              <a:spcAft>
                <a:spcPts val="0"/>
              </a:spcAft>
            </a:pPr>
            <a:endParaRPr lang="ru-RU" sz="1400" dirty="0" smtClean="0">
              <a:solidFill>
                <a:srgbClr val="0070C0"/>
              </a:solidFill>
              <a:latin typeface="Times New Roman"/>
              <a:ea typeface="Times New Roman"/>
              <a:cs typeface="Times New Roman"/>
            </a:endParaRPr>
          </a:p>
          <a:p>
            <a:pPr algn="just">
              <a:spcAft>
                <a:spcPts val="0"/>
              </a:spcAft>
            </a:pPr>
            <a:endParaRPr lang="ru-RU" sz="1400" dirty="0">
              <a:solidFill>
                <a:srgbClr val="0070C0"/>
              </a:solidFill>
              <a:latin typeface="Times New Roman"/>
              <a:ea typeface="Times New Roman"/>
              <a:cs typeface="Times New Roman"/>
            </a:endParaRP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pic>
        <p:nvPicPr>
          <p:cNvPr id="6" name="Picture 47" descr="C:\Users\User\Desktop\59-16 Приз А.А\фотодокументы\Приз фотографии\Изображения 009.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547664" y="0"/>
            <a:ext cx="3491656" cy="5120676"/>
          </a:xfrm>
          <a:prstGeom prst="rect">
            <a:avLst/>
          </a:prstGeom>
          <a:noFill/>
        </p:spPr>
      </p:pic>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7" name="TextBox 4"/>
          <p:cNvSpPr txBox="1">
            <a:spLocks noChangeArrowheads="1"/>
          </p:cNvSpPr>
          <p:nvPr/>
        </p:nvSpPr>
        <p:spPr bwMode="auto">
          <a:xfrm>
            <a:off x="1475656" y="6119336"/>
            <a:ext cx="4799013" cy="738664"/>
          </a:xfrm>
          <a:prstGeom prst="rect">
            <a:avLst/>
          </a:prstGeom>
          <a:noFill/>
          <a:ln w="9525">
            <a:noFill/>
            <a:miter lim="800000"/>
            <a:headEnd/>
            <a:tailEnd/>
          </a:ln>
        </p:spPr>
        <p:txBody>
          <a:bodyPr wrap="square">
            <a:spAutoFit/>
          </a:bodyPr>
          <a:lstStyle/>
          <a:p>
            <a:pPr algn="r"/>
            <a:r>
              <a:rPr lang="ru-RU" sz="1400" b="1" dirty="0">
                <a:solidFill>
                  <a:srgbClr val="0070C0"/>
                </a:solidFill>
                <a:latin typeface="Century Gothic" pitchFamily="34" charset="0"/>
              </a:rPr>
              <a:t>Объединенный архивный фонд №59 «Участники Великой Отечественной войны</a:t>
            </a:r>
            <a:r>
              <a:rPr lang="ru-RU" sz="1400" b="1" dirty="0" smtClean="0">
                <a:solidFill>
                  <a:srgbClr val="0070C0"/>
                </a:solidFill>
                <a:latin typeface="Century Gothic" pitchFamily="34" charset="0"/>
              </a:rPr>
              <a:t>»,</a:t>
            </a:r>
          </a:p>
          <a:p>
            <a:pPr algn="r"/>
            <a:r>
              <a:rPr lang="ru-RU" sz="1400" b="1" dirty="0" smtClean="0">
                <a:solidFill>
                  <a:srgbClr val="0070C0"/>
                </a:solidFill>
                <a:latin typeface="Century Gothic" pitchFamily="34" charset="0"/>
              </a:rPr>
              <a:t>опись № 16 «Приз Алексей Акимович»</a:t>
            </a:r>
            <a:endParaRPr lang="ru-RU" sz="1400" b="1" dirty="0">
              <a:solidFill>
                <a:srgbClr val="0070C0"/>
              </a:solidFill>
              <a:latin typeface="Century Gothic" pitchFamily="34" charset="0"/>
            </a:endParaRPr>
          </a:p>
        </p:txBody>
      </p:sp>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14337" name="Rectangle 1"/>
          <p:cNvSpPr>
            <a:spLocks noChangeArrowheads="1"/>
          </p:cNvSpPr>
          <p:nvPr/>
        </p:nvSpPr>
        <p:spPr bwMode="auto">
          <a:xfrm>
            <a:off x="1331640" y="0"/>
            <a:ext cx="7812360" cy="12388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a:p>
            <a:pPr algn="just" eaLnBrk="0" hangingPunct="0"/>
            <a:r>
              <a:rPr lang="ru-RU" sz="1600" b="1" dirty="0" smtClean="0">
                <a:solidFill>
                  <a:srgbClr val="800000"/>
                </a:solidFill>
                <a:latin typeface="Arial" pitchFamily="34" charset="0"/>
                <a:ea typeface="Times New Roman" pitchFamily="18" charset="0"/>
                <a:cs typeface="Arial" pitchFamily="34" charset="0"/>
              </a:rPr>
              <a:t>Приз Алексей Акимович</a:t>
            </a:r>
          </a:p>
          <a:p>
            <a:pPr algn="just" eaLnBrk="0" hangingPunct="0"/>
            <a:endParaRPr lang="ru-RU" sz="1600" b="1" dirty="0" smtClean="0">
              <a:solidFill>
                <a:srgbClr val="800000"/>
              </a:solidFill>
              <a:latin typeface="Arial" pitchFamily="34" charset="0"/>
              <a:ea typeface="Times New Roman" pitchFamily="18" charset="0"/>
              <a:cs typeface="Arial" pitchFamily="34" charset="0"/>
            </a:endParaRPr>
          </a:p>
          <a:p>
            <a:pPr algn="just" eaLnBrk="0" hangingPunct="0"/>
            <a:endParaRPr lang="ru-RU" sz="1600" b="1" dirty="0" smtClean="0">
              <a:solidFill>
                <a:srgbClr val="800000"/>
              </a:solidFill>
              <a:latin typeface="Arial" pitchFamily="34" charset="0"/>
              <a:ea typeface="Times New Roman" pitchFamily="18" charset="0"/>
              <a:cs typeface="Arial" pitchFamily="34" charset="0"/>
            </a:endParaRPr>
          </a:p>
          <a:p>
            <a:pPr lvl="0" algn="just" eaLnBrk="0" hangingPunct="0"/>
            <a:endParaRPr lang="ru-RU" sz="1050" dirty="0" smtClean="0">
              <a:solidFill>
                <a:srgbClr val="800000"/>
              </a:solidFill>
              <a:latin typeface="Arial" pitchFamily="34" charset="0"/>
              <a:cs typeface="Arial" pitchFamily="34" charset="0"/>
            </a:endParaRPr>
          </a:p>
        </p:txBody>
      </p:sp>
      <p:sp>
        <p:nvSpPr>
          <p:cNvPr id="1025" name="Rectangle 1"/>
          <p:cNvSpPr>
            <a:spLocks noChangeArrowheads="1"/>
          </p:cNvSpPr>
          <p:nvPr/>
        </p:nvSpPr>
        <p:spPr bwMode="auto">
          <a:xfrm>
            <a:off x="1259632" y="219875"/>
            <a:ext cx="7884368"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37160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                             Детство Алексея прошло в родном городе. Брусчатые дороги, дворики, по которым Алексей вместе с друзьями гонял в футбол. Мяч сами сшивали из тряпичных отходов, набивали всем, что под руку попадёт и айда… </a:t>
            </a:r>
          </a:p>
          <a:p>
            <a:pPr marL="0" marR="0" lvl="0" indent="1371600" algn="l" defTabSz="914400" rtl="0" eaLnBrk="0" fontAlgn="base" latinLnBrk="0" hangingPunct="0">
              <a:lnSpc>
                <a:spcPct val="100000"/>
              </a:lnSpc>
              <a:spcBef>
                <a:spcPct val="0"/>
              </a:spcBef>
              <a:spcAft>
                <a:spcPct val="0"/>
              </a:spcAft>
              <a:buClrTx/>
              <a:buSzTx/>
              <a:buFontTx/>
              <a:buNone/>
              <a:tabLst/>
            </a:pPr>
            <a:r>
              <a:rPr lang="ru-RU" sz="1600" u="sng" dirty="0" smtClean="0">
                <a:solidFill>
                  <a:srgbClr val="800000"/>
                </a:solidFill>
                <a:latin typeface="Times New Roman" pitchFamily="18" charset="0"/>
                <a:ea typeface="Calibri" pitchFamily="34" charset="0"/>
                <a:cs typeface="Times New Roman" pitchFamily="18" charset="0"/>
              </a:rPr>
              <a:t>ИЗ ВОСПОМИНАНИЙ:</a:t>
            </a:r>
          </a:p>
          <a:p>
            <a:pPr marL="0" marR="0" lvl="0" indent="137160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«Предвоенные годы, с высоты прожитых лет, кажутся мне сейчас сплошной игрой», –   вспоминал Алексей Акимович. </a:t>
            </a:r>
          </a:p>
          <a:p>
            <a:pPr marL="0" marR="0" lvl="0" indent="1371600"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А на улице стоял голодный 33 год. Но мальчишкам некогда было это замечать. Алексею </a:t>
            </a:r>
            <a:r>
              <a:rPr lang="ru-RU" sz="1600" dirty="0" smtClean="0">
                <a:solidFill>
                  <a:srgbClr val="800000"/>
                </a:solidFill>
                <a:latin typeface="Times New Roman" pitchFamily="18" charset="0"/>
                <a:ea typeface="Calibri" pitchFamily="34" charset="0"/>
                <a:cs typeface="Times New Roman" pitchFamily="18" charset="0"/>
              </a:rPr>
              <a:t>шел 10-й год,</a:t>
            </a: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 на улице лето, каникулы и можно было устраивать соревнования по прыжкам в воду. Рядом с городом протекали притоки Дона: Сухая Россошь и Чёрная Калитва, через которую красовался большой деревянный мост. Там и проверяли мальчишки свои спортивные резервы. Однажды резерв Алексея сократился, да так, что прыгнув с большой высоты в неглубокую реку, Алексей                                              застрял головой в иле. Позже он  усмехнется, вспоминая, а тогда и сам                                       напугался, и друзей напугал. Но друзья не растерялись, вытащили                        «подводника» и отвели в поликлинику.                                                                                                                                                                                     Врач был похож на доктора Айболита из сказки, такая же бородка,                                         белый халат, такое же отношение к пациентам. И к озорству Алексея                                           подходил он с </a:t>
            </a:r>
            <a:r>
              <a:rPr kumimoji="0" lang="ru-RU" sz="1600" b="0" i="0" u="none" strike="noStrike" cap="none" normalizeH="0" dirty="0" smtClean="0">
                <a:ln>
                  <a:noFill/>
                </a:ln>
                <a:solidFill>
                  <a:srgbClr val="800000"/>
                </a:solidFill>
                <a:effectLst/>
                <a:latin typeface="Times New Roman" pitchFamily="18" charset="0"/>
                <a:ea typeface="Calibri" pitchFamily="34" charset="0"/>
                <a:cs typeface="Times New Roman" pitchFamily="18" charset="0"/>
              </a:rPr>
              <a:t> </a:t>
            </a: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пониманием, поэтому ругал и лечил одновременно. </a:t>
            </a:r>
          </a:p>
          <a:p>
            <a:pPr marL="0" marR="0" lvl="0" indent="1371600"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А вечером ещё и отец «воспитал» по-мужски. </a:t>
            </a:r>
          </a:p>
          <a:p>
            <a:pPr marL="0" marR="0" lvl="0" indent="1371600"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Прыжки в воду Алексей не прекратил, но после </a:t>
            </a:r>
          </a:p>
          <a:p>
            <a:pPr marL="0" marR="0" lvl="0" indent="1371600"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этого стал  учиться соизмерять свои возможности </a:t>
            </a:r>
          </a:p>
          <a:p>
            <a:pPr marL="0" marR="0" lvl="0" indent="1371600"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и обстоятельства внешней среды.</a:t>
            </a: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a:p>
            <a:pPr marL="0" marR="0" lvl="0" indent="137160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                       Пролетели бури, непогоды,</a:t>
            </a: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a:p>
            <a:pPr marL="0" marR="0" lvl="0" indent="137160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                       По судьбе прошли, оставив след…</a:t>
            </a: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pic>
        <p:nvPicPr>
          <p:cNvPr id="7" name="Picture 45" descr="C:\Users\User\Desktop\59-16 Приз А.А\фотодокументы\Приз фотографии\Изображения 007.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275856" y="908720"/>
            <a:ext cx="6242050" cy="3998913"/>
          </a:xfrm>
          <a:prstGeom prst="rect">
            <a:avLst/>
          </a:prstGeom>
          <a:noFill/>
        </p:spPr>
      </p:pic>
      <p:pic>
        <p:nvPicPr>
          <p:cNvPr id="9" name="Picture 44" descr="C:\Users\User\Desktop\59-16 Приз А.А\фотодокументы\Приз фотографии\Изображения 006.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259632" y="0"/>
            <a:ext cx="3384376" cy="5282797"/>
          </a:xfrm>
          <a:prstGeom prst="rect">
            <a:avLst/>
          </a:prstGeom>
          <a:noFill/>
        </p:spPr>
      </p:pic>
      <p:sp>
        <p:nvSpPr>
          <p:cNvPr id="10" name="TextBox 4"/>
          <p:cNvSpPr txBox="1">
            <a:spLocks noChangeArrowheads="1"/>
          </p:cNvSpPr>
          <p:nvPr/>
        </p:nvSpPr>
        <p:spPr bwMode="auto">
          <a:xfrm>
            <a:off x="2267744" y="4426565"/>
            <a:ext cx="4536504" cy="2431435"/>
          </a:xfrm>
          <a:prstGeom prst="rect">
            <a:avLst/>
          </a:prstGeom>
          <a:solidFill>
            <a:schemeClr val="bg1"/>
          </a:solidFill>
          <a:ln w="9525">
            <a:noFill/>
            <a:miter lim="800000"/>
            <a:headEnd/>
            <a:tailEnd/>
          </a:ln>
        </p:spPr>
        <p:txBody>
          <a:bodyPr wrap="square">
            <a:spAutoFit/>
          </a:bodyPr>
          <a:lstStyle/>
          <a:p>
            <a:r>
              <a:rPr lang="ru-RU" b="1" dirty="0" smtClean="0">
                <a:solidFill>
                  <a:srgbClr val="0070C0"/>
                </a:solidFill>
                <a:latin typeface="Times New Roman" pitchFamily="18" charset="0"/>
                <a:cs typeface="Times New Roman" pitchFamily="18" charset="0"/>
              </a:rPr>
              <a:t>Приз Алексей Акимович   в составе группы ветеранов Великой Отечественной войны Ханты-Мансийского автономного округа у мемориала героям Сталинградской битвы</a:t>
            </a:r>
          </a:p>
          <a:p>
            <a:pPr algn="just">
              <a:spcAft>
                <a:spcPts val="0"/>
              </a:spcAft>
            </a:pPr>
            <a:endParaRPr lang="ru-RU" sz="800" b="1" dirty="0" smtClean="0">
              <a:solidFill>
                <a:srgbClr val="0070C0"/>
              </a:solidFill>
              <a:latin typeface="Times New Roman"/>
              <a:ea typeface="Times New Roman"/>
              <a:cs typeface="Times New Roman"/>
            </a:endParaRPr>
          </a:p>
          <a:p>
            <a:pPr algn="just">
              <a:spcAft>
                <a:spcPts val="0"/>
              </a:spcAft>
            </a:pPr>
            <a:r>
              <a:rPr lang="ru-RU" b="1" dirty="0" err="1" smtClean="0">
                <a:solidFill>
                  <a:srgbClr val="0070C0"/>
                </a:solidFill>
                <a:latin typeface="Times New Roman"/>
                <a:ea typeface="Times New Roman"/>
                <a:cs typeface="Times New Roman"/>
              </a:rPr>
              <a:t>Фотофонд</a:t>
            </a:r>
            <a:r>
              <a:rPr lang="ru-RU" b="1" dirty="0" smtClean="0">
                <a:solidFill>
                  <a:srgbClr val="0070C0"/>
                </a:solidFill>
                <a:latin typeface="Times New Roman"/>
                <a:ea typeface="Times New Roman"/>
                <a:cs typeface="Times New Roman"/>
              </a:rPr>
              <a:t>, опись №1, </a:t>
            </a:r>
          </a:p>
          <a:p>
            <a:pPr algn="just">
              <a:spcAft>
                <a:spcPts val="0"/>
              </a:spcAft>
            </a:pPr>
            <a:r>
              <a:rPr lang="ru-RU" b="1" dirty="0" smtClean="0">
                <a:solidFill>
                  <a:srgbClr val="0070C0"/>
                </a:solidFill>
                <a:latin typeface="Times New Roman"/>
                <a:ea typeface="Times New Roman"/>
                <a:cs typeface="Times New Roman"/>
              </a:rPr>
              <a:t>единицы хранения № 2084, 2085</a:t>
            </a:r>
            <a:endParaRPr lang="ru-RU" sz="1400" dirty="0">
              <a:solidFill>
                <a:srgbClr val="0070C0"/>
              </a:solidFill>
              <a:latin typeface="Times New Roman"/>
              <a:ea typeface="Times New Roman"/>
              <a:cs typeface="Times New Roman"/>
            </a:endParaRPr>
          </a:p>
        </p:txBody>
      </p:sp>
    </p:spTree>
  </p:cSld>
  <p:clrMapOvr>
    <a:masterClrMapping/>
  </p:clrMapOvr>
  <p:transition spd="slow">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pic>
        <p:nvPicPr>
          <p:cNvPr id="6" name="Picture 4" descr="C:\Users\User\Desktop\59-16 Приз А.А\фотодокументы\Приз фотографии\2083.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843808" y="116632"/>
            <a:ext cx="3316287" cy="5168900"/>
          </a:xfrm>
          <a:prstGeom prst="rect">
            <a:avLst/>
          </a:prstGeom>
          <a:noFill/>
        </p:spPr>
      </p:pic>
      <p:sp>
        <p:nvSpPr>
          <p:cNvPr id="7" name="TextBox 4"/>
          <p:cNvSpPr txBox="1">
            <a:spLocks noChangeArrowheads="1"/>
          </p:cNvSpPr>
          <p:nvPr/>
        </p:nvSpPr>
        <p:spPr bwMode="auto">
          <a:xfrm>
            <a:off x="2771800" y="5257562"/>
            <a:ext cx="4536504" cy="1600438"/>
          </a:xfrm>
          <a:prstGeom prst="rect">
            <a:avLst/>
          </a:prstGeom>
          <a:noFill/>
          <a:ln w="9525">
            <a:noFill/>
            <a:miter lim="800000"/>
            <a:headEnd/>
            <a:tailEnd/>
          </a:ln>
        </p:spPr>
        <p:txBody>
          <a:bodyPr wrap="square">
            <a:spAutoFit/>
          </a:bodyPr>
          <a:lstStyle/>
          <a:p>
            <a:r>
              <a:rPr lang="ru-RU" b="1" dirty="0" smtClean="0">
                <a:solidFill>
                  <a:srgbClr val="0070C0"/>
                </a:solidFill>
                <a:latin typeface="Times New Roman" pitchFamily="18" charset="0"/>
                <a:cs typeface="Times New Roman" pitchFamily="18" charset="0"/>
              </a:rPr>
              <a:t>Приз Алексей Акимович</a:t>
            </a:r>
          </a:p>
          <a:p>
            <a:pPr algn="just">
              <a:spcAft>
                <a:spcPts val="0"/>
              </a:spcAft>
            </a:pPr>
            <a:r>
              <a:rPr lang="ru-RU" b="1" dirty="0" smtClean="0">
                <a:solidFill>
                  <a:srgbClr val="0070C0"/>
                </a:solidFill>
                <a:latin typeface="Times New Roman"/>
                <a:ea typeface="Times New Roman"/>
                <a:cs typeface="Times New Roman"/>
              </a:rPr>
              <a:t>1985 год</a:t>
            </a:r>
          </a:p>
          <a:p>
            <a:pPr algn="just">
              <a:spcAft>
                <a:spcPts val="0"/>
              </a:spcAft>
            </a:pPr>
            <a:r>
              <a:rPr lang="ru-RU" b="1" dirty="0" smtClean="0">
                <a:solidFill>
                  <a:srgbClr val="0070C0"/>
                </a:solidFill>
                <a:latin typeface="Times New Roman"/>
                <a:ea typeface="Times New Roman"/>
                <a:cs typeface="Times New Roman"/>
              </a:rPr>
              <a:t>г. Нефтеюганск</a:t>
            </a:r>
          </a:p>
          <a:p>
            <a:pPr algn="just">
              <a:spcAft>
                <a:spcPts val="0"/>
              </a:spcAft>
            </a:pPr>
            <a:endParaRPr lang="ru-RU" sz="800" b="1" dirty="0" smtClean="0">
              <a:solidFill>
                <a:srgbClr val="0070C0"/>
              </a:solidFill>
              <a:latin typeface="Times New Roman"/>
              <a:ea typeface="Times New Roman"/>
              <a:cs typeface="Times New Roman"/>
            </a:endParaRPr>
          </a:p>
          <a:p>
            <a:pPr algn="just">
              <a:spcAft>
                <a:spcPts val="0"/>
              </a:spcAft>
            </a:pPr>
            <a:r>
              <a:rPr lang="ru-RU" b="1" dirty="0" err="1" smtClean="0">
                <a:solidFill>
                  <a:srgbClr val="0070C0"/>
                </a:solidFill>
                <a:latin typeface="Times New Roman"/>
                <a:ea typeface="Times New Roman"/>
                <a:cs typeface="Times New Roman"/>
              </a:rPr>
              <a:t>Фотофонд</a:t>
            </a:r>
            <a:r>
              <a:rPr lang="ru-RU" b="1" dirty="0" smtClean="0">
                <a:solidFill>
                  <a:srgbClr val="0070C0"/>
                </a:solidFill>
                <a:latin typeface="Times New Roman"/>
                <a:ea typeface="Times New Roman"/>
                <a:cs typeface="Times New Roman"/>
              </a:rPr>
              <a:t>, опись №1, </a:t>
            </a:r>
          </a:p>
          <a:p>
            <a:pPr algn="just">
              <a:spcAft>
                <a:spcPts val="0"/>
              </a:spcAft>
            </a:pPr>
            <a:r>
              <a:rPr lang="ru-RU" b="1" dirty="0" smtClean="0">
                <a:solidFill>
                  <a:srgbClr val="0070C0"/>
                </a:solidFill>
                <a:latin typeface="Times New Roman"/>
                <a:ea typeface="Times New Roman"/>
                <a:cs typeface="Times New Roman"/>
              </a:rPr>
              <a:t>единица хранения № 2090</a:t>
            </a:r>
            <a:endParaRPr lang="ru-RU" sz="1400" dirty="0">
              <a:solidFill>
                <a:srgbClr val="0070C0"/>
              </a:solidFill>
              <a:latin typeface="Times New Roman"/>
              <a:ea typeface="Times New Roman"/>
              <a:cs typeface="Times New Roman"/>
            </a:endParaRPr>
          </a:p>
        </p:txBody>
      </p:sp>
    </p:spTree>
  </p:cSld>
  <p:clrMapOvr>
    <a:masterClrMapping/>
  </p:clrMapOvr>
  <p:transition spd="slow">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pic>
        <p:nvPicPr>
          <p:cNvPr id="6" name="Picture 51" descr="C:\Users\User\Desktop\59-16 Приз А.А\фотодокументы\Приз фотографии\Изображения 013.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15616" y="0"/>
            <a:ext cx="7607300" cy="5267325"/>
          </a:xfrm>
          <a:prstGeom prst="rect">
            <a:avLst/>
          </a:prstGeom>
          <a:noFill/>
        </p:spPr>
      </p:pic>
      <p:sp>
        <p:nvSpPr>
          <p:cNvPr id="7" name="TextBox 4"/>
          <p:cNvSpPr txBox="1">
            <a:spLocks noChangeArrowheads="1"/>
          </p:cNvSpPr>
          <p:nvPr/>
        </p:nvSpPr>
        <p:spPr bwMode="auto">
          <a:xfrm>
            <a:off x="1259632" y="5229200"/>
            <a:ext cx="7632848" cy="1600438"/>
          </a:xfrm>
          <a:prstGeom prst="rect">
            <a:avLst/>
          </a:prstGeom>
          <a:solidFill>
            <a:schemeClr val="bg1"/>
          </a:solidFill>
          <a:ln w="9525">
            <a:noFill/>
            <a:miter lim="800000"/>
            <a:headEnd/>
            <a:tailEnd/>
          </a:ln>
        </p:spPr>
        <p:txBody>
          <a:bodyPr wrap="square">
            <a:spAutoFit/>
          </a:bodyPr>
          <a:lstStyle/>
          <a:p>
            <a:r>
              <a:rPr lang="ru-RU" b="1" dirty="0" smtClean="0">
                <a:solidFill>
                  <a:srgbClr val="0070C0"/>
                </a:solidFill>
                <a:latin typeface="Times New Roman" pitchFamily="18" charset="0"/>
                <a:cs typeface="Times New Roman" pitchFamily="18" charset="0"/>
              </a:rPr>
              <a:t>Ветераны Великой Отечественной войны Приз Алексей Акимович   и  Бучнев Василий Иванович после проведения спортивных соревнований в честь годовщины Дня Победы</a:t>
            </a:r>
          </a:p>
          <a:p>
            <a:pPr algn="just">
              <a:spcAft>
                <a:spcPts val="0"/>
              </a:spcAft>
            </a:pPr>
            <a:r>
              <a:rPr lang="ru-RU" b="1" dirty="0" smtClean="0">
                <a:solidFill>
                  <a:srgbClr val="0070C0"/>
                </a:solidFill>
                <a:latin typeface="Times New Roman"/>
                <a:ea typeface="Times New Roman"/>
                <a:cs typeface="Times New Roman"/>
              </a:rPr>
              <a:t>г. Нефтеюганск, 2000 год</a:t>
            </a:r>
          </a:p>
          <a:p>
            <a:pPr algn="just">
              <a:spcAft>
                <a:spcPts val="0"/>
              </a:spcAft>
            </a:pPr>
            <a:endParaRPr lang="ru-RU" sz="800" b="1" dirty="0" smtClean="0">
              <a:solidFill>
                <a:srgbClr val="0070C0"/>
              </a:solidFill>
              <a:latin typeface="Times New Roman"/>
              <a:ea typeface="Times New Roman"/>
              <a:cs typeface="Times New Roman"/>
            </a:endParaRPr>
          </a:p>
          <a:p>
            <a:pPr algn="just">
              <a:spcAft>
                <a:spcPts val="0"/>
              </a:spcAft>
            </a:pPr>
            <a:r>
              <a:rPr lang="ru-RU" b="1" dirty="0" err="1" smtClean="0">
                <a:solidFill>
                  <a:srgbClr val="0070C0"/>
                </a:solidFill>
                <a:latin typeface="Times New Roman"/>
                <a:ea typeface="Times New Roman"/>
                <a:cs typeface="Times New Roman"/>
              </a:rPr>
              <a:t>Фотофонд</a:t>
            </a:r>
            <a:r>
              <a:rPr lang="ru-RU" b="1" dirty="0" smtClean="0">
                <a:solidFill>
                  <a:srgbClr val="0070C0"/>
                </a:solidFill>
                <a:latin typeface="Times New Roman"/>
                <a:ea typeface="Times New Roman"/>
                <a:cs typeface="Times New Roman"/>
              </a:rPr>
              <a:t>, опись №1, единица хранения № 2091</a:t>
            </a:r>
            <a:endParaRPr lang="ru-RU" sz="1400" dirty="0">
              <a:solidFill>
                <a:srgbClr val="0070C0"/>
              </a:solidFill>
              <a:latin typeface="Times New Roman"/>
              <a:ea typeface="Times New Roman"/>
              <a:cs typeface="Times New Roman"/>
            </a:endParaRPr>
          </a:p>
        </p:txBody>
      </p:sp>
    </p:spTree>
  </p:cSld>
  <p:clrMapOvr>
    <a:masterClrMapping/>
  </p:clrMapOvr>
  <p:transition spd="slow">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pic>
        <p:nvPicPr>
          <p:cNvPr id="6" name="Picture 23" descr="C:\Users\User\Desktop\59-16 Приз А.А\фотодокументы\Приз фотографии\DSC01595.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259632" y="0"/>
            <a:ext cx="6696744" cy="5022558"/>
          </a:xfrm>
          <a:prstGeom prst="rect">
            <a:avLst/>
          </a:prstGeom>
          <a:noFill/>
        </p:spPr>
      </p:pic>
      <p:sp>
        <p:nvSpPr>
          <p:cNvPr id="7" name="TextBox 4"/>
          <p:cNvSpPr txBox="1">
            <a:spLocks noChangeArrowheads="1"/>
          </p:cNvSpPr>
          <p:nvPr/>
        </p:nvSpPr>
        <p:spPr bwMode="auto">
          <a:xfrm>
            <a:off x="1259632" y="5013176"/>
            <a:ext cx="6768752" cy="1754326"/>
          </a:xfrm>
          <a:prstGeom prst="rect">
            <a:avLst/>
          </a:prstGeom>
          <a:solidFill>
            <a:schemeClr val="bg1"/>
          </a:solidFill>
          <a:ln w="9525">
            <a:noFill/>
            <a:miter lim="800000"/>
            <a:headEnd/>
            <a:tailEnd/>
          </a:ln>
        </p:spPr>
        <p:txBody>
          <a:bodyPr wrap="square">
            <a:spAutoFit/>
          </a:bodyPr>
          <a:lstStyle/>
          <a:p>
            <a:r>
              <a:rPr lang="ru-RU" b="1" dirty="0" smtClean="0">
                <a:solidFill>
                  <a:srgbClr val="0070C0"/>
                </a:solidFill>
                <a:latin typeface="Times New Roman" pitchFamily="18" charset="0"/>
                <a:cs typeface="Times New Roman" pitchFamily="18" charset="0"/>
              </a:rPr>
              <a:t>Приз Алексей Акимович   во время проведения приема ветеранов по общим вопросам  в помещении Совета ветеранов войны и труда</a:t>
            </a:r>
          </a:p>
          <a:p>
            <a:pPr algn="just">
              <a:spcAft>
                <a:spcPts val="0"/>
              </a:spcAft>
            </a:pPr>
            <a:r>
              <a:rPr lang="ru-RU" b="1" dirty="0" smtClean="0">
                <a:solidFill>
                  <a:srgbClr val="0070C0"/>
                </a:solidFill>
                <a:latin typeface="Times New Roman"/>
                <a:ea typeface="Times New Roman"/>
                <a:cs typeface="Times New Roman"/>
              </a:rPr>
              <a:t>г. Нефтеюганск, 2009 год</a:t>
            </a:r>
          </a:p>
          <a:p>
            <a:pPr algn="just">
              <a:spcAft>
                <a:spcPts val="0"/>
              </a:spcAft>
            </a:pPr>
            <a:endParaRPr lang="ru-RU" b="1" dirty="0" smtClean="0">
              <a:solidFill>
                <a:srgbClr val="0070C0"/>
              </a:solidFill>
              <a:latin typeface="Times New Roman"/>
              <a:ea typeface="Times New Roman"/>
              <a:cs typeface="Times New Roman"/>
            </a:endParaRPr>
          </a:p>
          <a:p>
            <a:pPr algn="just">
              <a:spcAft>
                <a:spcPts val="0"/>
              </a:spcAft>
            </a:pPr>
            <a:r>
              <a:rPr lang="ru-RU" b="1" dirty="0" err="1" smtClean="0">
                <a:solidFill>
                  <a:srgbClr val="0070C0"/>
                </a:solidFill>
                <a:latin typeface="Times New Roman"/>
                <a:ea typeface="Times New Roman"/>
                <a:cs typeface="Times New Roman"/>
              </a:rPr>
              <a:t>Фотофонд</a:t>
            </a:r>
            <a:r>
              <a:rPr lang="ru-RU" b="1" dirty="0" smtClean="0">
                <a:solidFill>
                  <a:srgbClr val="0070C0"/>
                </a:solidFill>
                <a:latin typeface="Times New Roman"/>
                <a:ea typeface="Times New Roman"/>
                <a:cs typeface="Times New Roman"/>
              </a:rPr>
              <a:t>, опись №1, единица хранения № 2092</a:t>
            </a:r>
            <a:endParaRPr lang="ru-RU" dirty="0">
              <a:solidFill>
                <a:srgbClr val="0070C0"/>
              </a:solidFill>
              <a:latin typeface="Times New Roman"/>
              <a:ea typeface="Times New Roman"/>
              <a:cs typeface="Times New Roman"/>
            </a:endParaRPr>
          </a:p>
        </p:txBody>
      </p:sp>
    </p:spTree>
  </p:cSld>
  <p:clrMapOvr>
    <a:masterClrMapping/>
  </p:clrMapOvr>
  <p:transition spd="slow">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7" name="TextBox 4"/>
          <p:cNvSpPr txBox="1">
            <a:spLocks noChangeArrowheads="1"/>
          </p:cNvSpPr>
          <p:nvPr/>
        </p:nvSpPr>
        <p:spPr bwMode="auto">
          <a:xfrm>
            <a:off x="1619672" y="6119336"/>
            <a:ext cx="4799013" cy="738664"/>
          </a:xfrm>
          <a:prstGeom prst="rect">
            <a:avLst/>
          </a:prstGeom>
          <a:noFill/>
          <a:ln w="9525">
            <a:noFill/>
            <a:miter lim="800000"/>
            <a:headEnd/>
            <a:tailEnd/>
          </a:ln>
        </p:spPr>
        <p:txBody>
          <a:bodyPr wrap="square">
            <a:spAutoFit/>
          </a:bodyPr>
          <a:lstStyle/>
          <a:p>
            <a:pPr algn="r"/>
            <a:r>
              <a:rPr lang="ru-RU" sz="1400" b="1" dirty="0">
                <a:latin typeface="Century Gothic" pitchFamily="34" charset="0"/>
              </a:rPr>
              <a:t>Объединенный архивный фонд </a:t>
            </a:r>
            <a:endParaRPr lang="ru-RU" sz="1400" b="1" dirty="0" smtClean="0">
              <a:latin typeface="Century Gothic" pitchFamily="34" charset="0"/>
            </a:endParaRPr>
          </a:p>
          <a:p>
            <a:pPr algn="r"/>
            <a:r>
              <a:rPr lang="ru-RU" sz="1400" b="1" dirty="0" smtClean="0">
                <a:latin typeface="Century Gothic" pitchFamily="34" charset="0"/>
              </a:rPr>
              <a:t>№</a:t>
            </a:r>
            <a:r>
              <a:rPr lang="ru-RU" sz="1400" b="1" dirty="0">
                <a:latin typeface="Century Gothic" pitchFamily="34" charset="0"/>
              </a:rPr>
              <a:t>59 «Участники Великой Отечественной войны</a:t>
            </a:r>
            <a:r>
              <a:rPr lang="ru-RU" sz="1400" b="1" dirty="0" smtClean="0">
                <a:latin typeface="Century Gothic" pitchFamily="34" charset="0"/>
              </a:rPr>
              <a:t>»,</a:t>
            </a:r>
          </a:p>
          <a:p>
            <a:pPr algn="r"/>
            <a:r>
              <a:rPr lang="ru-RU" sz="1400" b="1" dirty="0" smtClean="0">
                <a:latin typeface="Century Gothic" pitchFamily="34" charset="0"/>
              </a:rPr>
              <a:t>опись № 16 « Приз Алексей Акимович</a:t>
            </a:r>
            <a:endParaRPr lang="ru-RU" sz="1400" b="1" dirty="0">
              <a:latin typeface="Century Gothic" pitchFamily="34" charset="0"/>
            </a:endParaRPr>
          </a:p>
        </p:txBody>
      </p:sp>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pic>
        <p:nvPicPr>
          <p:cNvPr id="9" name="Picture 34" descr="C:\Users\User\Desktop\59-16 Приз А.А\фотодокументы\Приз фотографии\IMG_0015.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87624" y="0"/>
            <a:ext cx="10745081" cy="7164116"/>
          </a:xfrm>
          <a:prstGeom prst="rect">
            <a:avLst/>
          </a:prstGeom>
          <a:noFill/>
        </p:spPr>
      </p:pic>
      <p:sp>
        <p:nvSpPr>
          <p:cNvPr id="12" name="TextBox 4"/>
          <p:cNvSpPr txBox="1">
            <a:spLocks noChangeArrowheads="1"/>
          </p:cNvSpPr>
          <p:nvPr/>
        </p:nvSpPr>
        <p:spPr bwMode="auto">
          <a:xfrm>
            <a:off x="0" y="0"/>
            <a:ext cx="3923928" cy="3693319"/>
          </a:xfrm>
          <a:prstGeom prst="rect">
            <a:avLst/>
          </a:prstGeom>
          <a:solidFill>
            <a:schemeClr val="bg1"/>
          </a:solidFill>
          <a:ln w="9525">
            <a:noFill/>
            <a:miter lim="800000"/>
            <a:headEnd/>
            <a:tailEnd/>
          </a:ln>
        </p:spPr>
        <p:txBody>
          <a:bodyPr wrap="square">
            <a:spAutoFit/>
          </a:bodyPr>
          <a:lstStyle/>
          <a:p>
            <a:r>
              <a:rPr lang="ru-RU" b="1" dirty="0" smtClean="0">
                <a:solidFill>
                  <a:srgbClr val="0070C0"/>
                </a:solidFill>
                <a:latin typeface="Times New Roman" pitchFamily="18" charset="0"/>
                <a:cs typeface="Times New Roman" pitchFamily="18" charset="0"/>
              </a:rPr>
              <a:t>Ветераны Приз Алексей Акимович (слева) и </a:t>
            </a:r>
            <a:r>
              <a:rPr lang="ru-RU" b="1" dirty="0" err="1" smtClean="0">
                <a:solidFill>
                  <a:srgbClr val="0070C0"/>
                </a:solidFill>
                <a:latin typeface="Times New Roman" pitchFamily="18" charset="0"/>
                <a:cs typeface="Times New Roman" pitchFamily="18" charset="0"/>
              </a:rPr>
              <a:t>Смехнов</a:t>
            </a:r>
            <a:r>
              <a:rPr lang="ru-RU" b="1" dirty="0" smtClean="0">
                <a:solidFill>
                  <a:srgbClr val="0070C0"/>
                </a:solidFill>
                <a:latin typeface="Times New Roman" pitchFamily="18" charset="0"/>
                <a:cs typeface="Times New Roman" pitchFamily="18" charset="0"/>
              </a:rPr>
              <a:t> Ростислав Васильевич во главе колонны участников ВОВ время празднования годовщины Дня Победы</a:t>
            </a:r>
          </a:p>
          <a:p>
            <a:endParaRPr lang="ru-RU" b="1" dirty="0" smtClean="0">
              <a:solidFill>
                <a:srgbClr val="0070C0"/>
              </a:solidFill>
              <a:latin typeface="Times New Roman" pitchFamily="18" charset="0"/>
              <a:cs typeface="Times New Roman" pitchFamily="18" charset="0"/>
            </a:endParaRPr>
          </a:p>
          <a:p>
            <a:r>
              <a:rPr lang="ru-RU" b="1" dirty="0" smtClean="0">
                <a:solidFill>
                  <a:srgbClr val="0070C0"/>
                </a:solidFill>
                <a:latin typeface="Times New Roman" pitchFamily="18" charset="0"/>
                <a:ea typeface="Times New Roman"/>
                <a:cs typeface="Times New Roman" pitchFamily="18" charset="0"/>
              </a:rPr>
              <a:t>г.Не</a:t>
            </a:r>
            <a:r>
              <a:rPr lang="ru-RU" b="1" dirty="0" smtClean="0">
                <a:solidFill>
                  <a:srgbClr val="0070C0"/>
                </a:solidFill>
                <a:latin typeface="Times New Roman"/>
                <a:ea typeface="Times New Roman"/>
                <a:cs typeface="Times New Roman"/>
              </a:rPr>
              <a:t>фтеюганск, 2005 год</a:t>
            </a:r>
          </a:p>
          <a:p>
            <a:pPr algn="just">
              <a:spcAft>
                <a:spcPts val="0"/>
              </a:spcAft>
            </a:pPr>
            <a:endParaRPr lang="ru-RU" b="1" dirty="0" smtClean="0">
              <a:solidFill>
                <a:srgbClr val="0070C0"/>
              </a:solidFill>
              <a:latin typeface="Times New Roman"/>
              <a:ea typeface="Times New Roman"/>
              <a:cs typeface="Times New Roman"/>
            </a:endParaRPr>
          </a:p>
          <a:p>
            <a:pPr algn="just">
              <a:spcAft>
                <a:spcPts val="0"/>
              </a:spcAft>
            </a:pPr>
            <a:r>
              <a:rPr lang="ru-RU" b="1" dirty="0" err="1" smtClean="0">
                <a:solidFill>
                  <a:srgbClr val="0070C0"/>
                </a:solidFill>
                <a:latin typeface="Times New Roman"/>
                <a:ea typeface="Times New Roman"/>
                <a:cs typeface="Times New Roman"/>
              </a:rPr>
              <a:t>Фотофонд</a:t>
            </a:r>
            <a:r>
              <a:rPr lang="ru-RU" b="1" dirty="0" smtClean="0">
                <a:solidFill>
                  <a:srgbClr val="0070C0"/>
                </a:solidFill>
                <a:latin typeface="Times New Roman"/>
                <a:ea typeface="Times New Roman"/>
                <a:cs typeface="Times New Roman"/>
              </a:rPr>
              <a:t>, опись №1, единица хранения № 2093</a:t>
            </a:r>
          </a:p>
          <a:p>
            <a:pPr algn="just">
              <a:spcAft>
                <a:spcPts val="0"/>
              </a:spcAft>
            </a:pPr>
            <a:endParaRPr lang="ru-RU" b="1" dirty="0" smtClean="0">
              <a:solidFill>
                <a:srgbClr val="0070C0"/>
              </a:solidFill>
              <a:latin typeface="Times New Roman"/>
              <a:ea typeface="Times New Roman"/>
              <a:cs typeface="Times New Roman"/>
            </a:endParaRPr>
          </a:p>
          <a:p>
            <a:pPr algn="just">
              <a:spcAft>
                <a:spcPts val="0"/>
              </a:spcAft>
            </a:pPr>
            <a:endParaRPr lang="ru-RU" b="1" dirty="0" smtClean="0">
              <a:solidFill>
                <a:srgbClr val="0070C0"/>
              </a:solidFill>
              <a:latin typeface="Times New Roman"/>
              <a:ea typeface="Times New Roman"/>
              <a:cs typeface="Times New Roman"/>
            </a:endParaRPr>
          </a:p>
        </p:txBody>
      </p:sp>
    </p:spTree>
  </p:cSld>
  <p:clrMapOvr>
    <a:masterClrMapping/>
  </p:clrMapOvr>
  <p:transition spd="slow">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pic>
        <p:nvPicPr>
          <p:cNvPr id="10" name="Picture 41" descr="C:\Users\User\Desktop\59-16 Приз А.А\фотодокументы\Приз фотографии\Изображения 003.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779912" y="-459432"/>
            <a:ext cx="5657850" cy="3511550"/>
          </a:xfrm>
          <a:prstGeom prst="rect">
            <a:avLst/>
          </a:prstGeom>
          <a:noFill/>
        </p:spPr>
      </p:pic>
      <p:pic>
        <p:nvPicPr>
          <p:cNvPr id="11" name="Picture 39" descr="C:\Users\User\Desktop\59-16 Приз А.А\фотодокументы\Приз фотографии\Изображения 001.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3068960"/>
            <a:ext cx="5657850" cy="3608387"/>
          </a:xfrm>
          <a:prstGeom prst="rect">
            <a:avLst/>
          </a:prstGeom>
          <a:noFill/>
        </p:spPr>
      </p:pic>
      <p:sp>
        <p:nvSpPr>
          <p:cNvPr id="12" name="TextBox 4"/>
          <p:cNvSpPr txBox="1">
            <a:spLocks noChangeArrowheads="1"/>
          </p:cNvSpPr>
          <p:nvPr/>
        </p:nvSpPr>
        <p:spPr bwMode="auto">
          <a:xfrm>
            <a:off x="0" y="0"/>
            <a:ext cx="3923928" cy="3139321"/>
          </a:xfrm>
          <a:prstGeom prst="rect">
            <a:avLst/>
          </a:prstGeom>
          <a:solidFill>
            <a:schemeClr val="bg1"/>
          </a:solidFill>
          <a:ln w="9525">
            <a:noFill/>
            <a:miter lim="800000"/>
            <a:headEnd/>
            <a:tailEnd/>
          </a:ln>
        </p:spPr>
        <p:txBody>
          <a:bodyPr wrap="square">
            <a:spAutoFit/>
          </a:bodyPr>
          <a:lstStyle/>
          <a:p>
            <a:r>
              <a:rPr lang="ru-RU" b="1" dirty="0" smtClean="0">
                <a:solidFill>
                  <a:srgbClr val="0070C0"/>
                </a:solidFill>
                <a:latin typeface="Times New Roman" pitchFamily="18" charset="0"/>
                <a:cs typeface="Times New Roman" pitchFamily="18" charset="0"/>
              </a:rPr>
              <a:t>Приз Алексей Акимович  среди ветеранов города во время празднования годовщины Дня Победы</a:t>
            </a:r>
          </a:p>
          <a:p>
            <a:endParaRPr lang="ru-RU" b="1" dirty="0" smtClean="0">
              <a:solidFill>
                <a:srgbClr val="0070C0"/>
              </a:solidFill>
              <a:latin typeface="Times New Roman" pitchFamily="18" charset="0"/>
              <a:cs typeface="Times New Roman" pitchFamily="18" charset="0"/>
            </a:endParaRPr>
          </a:p>
          <a:p>
            <a:r>
              <a:rPr lang="ru-RU" b="1" dirty="0" smtClean="0">
                <a:solidFill>
                  <a:srgbClr val="0070C0"/>
                </a:solidFill>
                <a:latin typeface="Times New Roman" pitchFamily="18" charset="0"/>
                <a:ea typeface="Times New Roman"/>
                <a:cs typeface="Times New Roman" pitchFamily="18" charset="0"/>
              </a:rPr>
              <a:t>г.Не</a:t>
            </a:r>
            <a:r>
              <a:rPr lang="ru-RU" b="1" dirty="0" smtClean="0">
                <a:solidFill>
                  <a:srgbClr val="0070C0"/>
                </a:solidFill>
                <a:latin typeface="Times New Roman"/>
                <a:ea typeface="Times New Roman"/>
                <a:cs typeface="Times New Roman"/>
              </a:rPr>
              <a:t>фтеюганск, 2005 год</a:t>
            </a:r>
          </a:p>
          <a:p>
            <a:pPr algn="just">
              <a:spcAft>
                <a:spcPts val="0"/>
              </a:spcAft>
            </a:pPr>
            <a:endParaRPr lang="ru-RU" b="1" dirty="0" smtClean="0">
              <a:solidFill>
                <a:srgbClr val="0070C0"/>
              </a:solidFill>
              <a:latin typeface="Times New Roman"/>
              <a:ea typeface="Times New Roman"/>
              <a:cs typeface="Times New Roman"/>
            </a:endParaRPr>
          </a:p>
          <a:p>
            <a:pPr algn="just">
              <a:spcAft>
                <a:spcPts val="0"/>
              </a:spcAft>
            </a:pPr>
            <a:r>
              <a:rPr lang="ru-RU" b="1" dirty="0" err="1" smtClean="0">
                <a:solidFill>
                  <a:srgbClr val="0070C0"/>
                </a:solidFill>
                <a:latin typeface="Times New Roman"/>
                <a:ea typeface="Times New Roman"/>
                <a:cs typeface="Times New Roman"/>
              </a:rPr>
              <a:t>Фотофонд</a:t>
            </a:r>
            <a:r>
              <a:rPr lang="ru-RU" b="1" dirty="0" smtClean="0">
                <a:solidFill>
                  <a:srgbClr val="0070C0"/>
                </a:solidFill>
                <a:latin typeface="Times New Roman"/>
                <a:ea typeface="Times New Roman"/>
                <a:cs typeface="Times New Roman"/>
              </a:rPr>
              <a:t>, опись №1, единицы хранения № 2094, 2095</a:t>
            </a:r>
          </a:p>
          <a:p>
            <a:pPr algn="just">
              <a:spcAft>
                <a:spcPts val="0"/>
              </a:spcAft>
            </a:pPr>
            <a:endParaRPr lang="ru-RU" b="1" dirty="0" smtClean="0">
              <a:solidFill>
                <a:srgbClr val="0070C0"/>
              </a:solidFill>
              <a:latin typeface="Times New Roman"/>
              <a:ea typeface="Times New Roman"/>
              <a:cs typeface="Times New Roman"/>
            </a:endParaRPr>
          </a:p>
          <a:p>
            <a:pPr algn="just">
              <a:spcAft>
                <a:spcPts val="0"/>
              </a:spcAft>
            </a:pPr>
            <a:endParaRPr lang="ru-RU" b="1" dirty="0" smtClean="0">
              <a:solidFill>
                <a:srgbClr val="0070C0"/>
              </a:solidFill>
              <a:latin typeface="Times New Roman"/>
              <a:ea typeface="Times New Roman"/>
              <a:cs typeface="Times New Roman"/>
            </a:endParaRPr>
          </a:p>
        </p:txBody>
      </p:sp>
    </p:spTree>
  </p:cSld>
  <p:clrMapOvr>
    <a:masterClrMapping/>
  </p:clrMapOvr>
  <p:transition spd="slow">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pic>
        <p:nvPicPr>
          <p:cNvPr id="9" name="Picture 36" descr="C:\Users\User\Desktop\59-16 Приз А.А\фотодокументы\Приз фотографии\№ 5.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77306" y="0"/>
            <a:ext cx="5266694" cy="4002596"/>
          </a:xfrm>
          <a:prstGeom prst="rect">
            <a:avLst/>
          </a:prstGeom>
          <a:noFill/>
        </p:spPr>
      </p:pic>
      <p:pic>
        <p:nvPicPr>
          <p:cNvPr id="12" name="Picture 37" descr="C:\Users\User\Desktop\59-16 Приз А.А\фотодокументы\Приз фотографии\№ 10.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2861556"/>
            <a:ext cx="5328592" cy="3996444"/>
          </a:xfrm>
          <a:prstGeom prst="rect">
            <a:avLst/>
          </a:prstGeom>
          <a:noFill/>
        </p:spPr>
      </p:pic>
      <p:sp>
        <p:nvSpPr>
          <p:cNvPr id="13" name="TextBox 4"/>
          <p:cNvSpPr txBox="1">
            <a:spLocks noChangeArrowheads="1"/>
          </p:cNvSpPr>
          <p:nvPr/>
        </p:nvSpPr>
        <p:spPr bwMode="auto">
          <a:xfrm>
            <a:off x="0" y="0"/>
            <a:ext cx="3923928" cy="3416320"/>
          </a:xfrm>
          <a:prstGeom prst="rect">
            <a:avLst/>
          </a:prstGeom>
          <a:solidFill>
            <a:schemeClr val="bg1"/>
          </a:solidFill>
          <a:ln w="9525">
            <a:noFill/>
            <a:miter lim="800000"/>
            <a:headEnd/>
            <a:tailEnd/>
          </a:ln>
        </p:spPr>
        <p:txBody>
          <a:bodyPr wrap="square">
            <a:spAutoFit/>
          </a:bodyPr>
          <a:lstStyle/>
          <a:p>
            <a:r>
              <a:rPr lang="ru-RU" b="1" dirty="0" smtClean="0">
                <a:solidFill>
                  <a:srgbClr val="0070C0"/>
                </a:solidFill>
                <a:latin typeface="Times New Roman" pitchFamily="18" charset="0"/>
                <a:cs typeface="Times New Roman" pitchFamily="18" charset="0"/>
              </a:rPr>
              <a:t>Ветераны Приз Алексей Акимович   и Кузнецов Петр Васильевич на встрече с представителями Совета ветеранов г. </a:t>
            </a:r>
            <a:r>
              <a:rPr lang="ru-RU" b="1" dirty="0" err="1" smtClean="0">
                <a:solidFill>
                  <a:srgbClr val="0070C0"/>
                </a:solidFill>
                <a:latin typeface="Times New Roman" pitchFamily="18" charset="0"/>
                <a:cs typeface="Times New Roman" pitchFamily="18" charset="0"/>
              </a:rPr>
              <a:t>Пойково</a:t>
            </a:r>
            <a:r>
              <a:rPr lang="ru-RU" b="1" dirty="0" smtClean="0">
                <a:solidFill>
                  <a:srgbClr val="0070C0"/>
                </a:solidFill>
                <a:latin typeface="Times New Roman" pitchFamily="18" charset="0"/>
                <a:cs typeface="Times New Roman" pitchFamily="18" charset="0"/>
              </a:rPr>
              <a:t>  в помещении «Клуба фронтовых друзей»</a:t>
            </a:r>
          </a:p>
          <a:p>
            <a:endParaRPr lang="ru-RU" b="1" dirty="0" smtClean="0">
              <a:solidFill>
                <a:srgbClr val="0070C0"/>
              </a:solidFill>
              <a:latin typeface="Times New Roman" pitchFamily="18" charset="0"/>
              <a:cs typeface="Times New Roman" pitchFamily="18" charset="0"/>
            </a:endParaRPr>
          </a:p>
          <a:p>
            <a:r>
              <a:rPr lang="ru-RU" b="1" dirty="0" smtClean="0">
                <a:solidFill>
                  <a:srgbClr val="0070C0"/>
                </a:solidFill>
                <a:latin typeface="Times New Roman" pitchFamily="18" charset="0"/>
                <a:ea typeface="Times New Roman"/>
                <a:cs typeface="Times New Roman" pitchFamily="18" charset="0"/>
              </a:rPr>
              <a:t>г.Не</a:t>
            </a:r>
            <a:r>
              <a:rPr lang="ru-RU" b="1" dirty="0" smtClean="0">
                <a:solidFill>
                  <a:srgbClr val="0070C0"/>
                </a:solidFill>
                <a:latin typeface="Times New Roman"/>
                <a:ea typeface="Times New Roman"/>
                <a:cs typeface="Times New Roman"/>
              </a:rPr>
              <a:t>фтеюганск, 2009 год</a:t>
            </a:r>
          </a:p>
          <a:p>
            <a:pPr algn="just">
              <a:spcAft>
                <a:spcPts val="0"/>
              </a:spcAft>
            </a:pPr>
            <a:endParaRPr lang="ru-RU" b="1" dirty="0" smtClean="0">
              <a:solidFill>
                <a:srgbClr val="0070C0"/>
              </a:solidFill>
              <a:latin typeface="Times New Roman"/>
              <a:ea typeface="Times New Roman"/>
              <a:cs typeface="Times New Roman"/>
            </a:endParaRPr>
          </a:p>
          <a:p>
            <a:pPr algn="just">
              <a:spcAft>
                <a:spcPts val="0"/>
              </a:spcAft>
            </a:pPr>
            <a:r>
              <a:rPr lang="ru-RU" b="1" dirty="0" err="1" smtClean="0">
                <a:solidFill>
                  <a:srgbClr val="0070C0"/>
                </a:solidFill>
                <a:latin typeface="Times New Roman"/>
                <a:ea typeface="Times New Roman"/>
                <a:cs typeface="Times New Roman"/>
              </a:rPr>
              <a:t>Фотофонд</a:t>
            </a:r>
            <a:r>
              <a:rPr lang="ru-RU" b="1" dirty="0" smtClean="0">
                <a:solidFill>
                  <a:srgbClr val="0070C0"/>
                </a:solidFill>
                <a:latin typeface="Times New Roman"/>
                <a:ea typeface="Times New Roman"/>
                <a:cs typeface="Times New Roman"/>
              </a:rPr>
              <a:t>, опись №1, единицы хранения № 2099, 2100</a:t>
            </a:r>
          </a:p>
          <a:p>
            <a:pPr algn="just">
              <a:spcAft>
                <a:spcPts val="0"/>
              </a:spcAft>
            </a:pPr>
            <a:endParaRPr lang="ru-RU" b="1" dirty="0" smtClean="0">
              <a:solidFill>
                <a:srgbClr val="0070C0"/>
              </a:solidFill>
              <a:latin typeface="Times New Roman"/>
              <a:ea typeface="Times New Roman"/>
              <a:cs typeface="Times New Roman"/>
            </a:endParaRPr>
          </a:p>
          <a:p>
            <a:pPr algn="just">
              <a:spcAft>
                <a:spcPts val="0"/>
              </a:spcAft>
            </a:pPr>
            <a:endParaRPr lang="ru-RU" b="1" dirty="0" smtClean="0">
              <a:solidFill>
                <a:srgbClr val="0070C0"/>
              </a:solidFill>
              <a:latin typeface="Times New Roman"/>
              <a:ea typeface="Times New Roman"/>
              <a:cs typeface="Times New Roman"/>
            </a:endParaRPr>
          </a:p>
        </p:txBody>
      </p:sp>
    </p:spTree>
  </p:cSld>
  <p:clrMapOvr>
    <a:masterClrMapping/>
  </p:clrMapOvr>
  <p:transition spd="slow">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pic>
        <p:nvPicPr>
          <p:cNvPr id="7" name="Picture 25" descr="C:\Users\User\Desktop\59-16 Приз А.А\фотодокументы\Приз фотографии\DSC01964.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272307" y="0"/>
            <a:ext cx="6871693" cy="4581128"/>
          </a:xfrm>
          <a:prstGeom prst="rect">
            <a:avLst/>
          </a:prstGeom>
          <a:noFill/>
        </p:spPr>
      </p:pic>
      <p:pic>
        <p:nvPicPr>
          <p:cNvPr id="5" name="Picture 12" descr="C:\Users\User\Desktop\59-16 Приз А.А\фотодокументы\Приз фотографии\2095.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3249613"/>
            <a:ext cx="5168900" cy="3608387"/>
          </a:xfrm>
          <a:prstGeom prst="rect">
            <a:avLst/>
          </a:prstGeom>
          <a:noFill/>
        </p:spPr>
      </p:pic>
      <p:sp>
        <p:nvSpPr>
          <p:cNvPr id="8" name="TextBox 4"/>
          <p:cNvSpPr txBox="1">
            <a:spLocks noChangeArrowheads="1"/>
          </p:cNvSpPr>
          <p:nvPr/>
        </p:nvSpPr>
        <p:spPr bwMode="auto">
          <a:xfrm>
            <a:off x="0" y="1"/>
            <a:ext cx="2843808" cy="3247043"/>
          </a:xfrm>
          <a:prstGeom prst="rect">
            <a:avLst/>
          </a:prstGeom>
          <a:solidFill>
            <a:schemeClr val="bg1"/>
          </a:solidFill>
          <a:ln w="9525">
            <a:noFill/>
            <a:miter lim="800000"/>
            <a:headEnd/>
            <a:tailEnd/>
          </a:ln>
        </p:spPr>
        <p:txBody>
          <a:bodyPr wrap="square">
            <a:spAutoFit/>
          </a:bodyPr>
          <a:lstStyle/>
          <a:p>
            <a:r>
              <a:rPr lang="ru-RU" b="1" dirty="0" smtClean="0">
                <a:solidFill>
                  <a:srgbClr val="0070C0"/>
                </a:solidFill>
                <a:latin typeface="Times New Roman" pitchFamily="18" charset="0"/>
                <a:cs typeface="Times New Roman" pitchFamily="18" charset="0"/>
              </a:rPr>
              <a:t>Приз Алексей Акимович с супругой Антониной Ивановной в домашней обстановке</a:t>
            </a:r>
          </a:p>
          <a:p>
            <a:endParaRPr lang="ru-RU" sz="1400" b="1" dirty="0" smtClean="0">
              <a:solidFill>
                <a:srgbClr val="0070C0"/>
              </a:solidFill>
              <a:latin typeface="Times New Roman" pitchFamily="18" charset="0"/>
              <a:cs typeface="Times New Roman" pitchFamily="18" charset="0"/>
            </a:endParaRPr>
          </a:p>
          <a:p>
            <a:r>
              <a:rPr lang="ru-RU" b="1" dirty="0" smtClean="0">
                <a:solidFill>
                  <a:srgbClr val="0070C0"/>
                </a:solidFill>
                <a:latin typeface="Times New Roman" pitchFamily="18" charset="0"/>
                <a:ea typeface="Times New Roman"/>
                <a:cs typeface="Times New Roman" pitchFamily="18" charset="0"/>
              </a:rPr>
              <a:t>г.Не</a:t>
            </a:r>
            <a:r>
              <a:rPr lang="ru-RU" b="1" dirty="0" smtClean="0">
                <a:solidFill>
                  <a:srgbClr val="0070C0"/>
                </a:solidFill>
                <a:latin typeface="Times New Roman"/>
                <a:ea typeface="Times New Roman"/>
                <a:cs typeface="Times New Roman"/>
              </a:rPr>
              <a:t>фтеюганск, 2010 год</a:t>
            </a:r>
          </a:p>
          <a:p>
            <a:pPr algn="just">
              <a:spcAft>
                <a:spcPts val="0"/>
              </a:spcAft>
            </a:pPr>
            <a:endParaRPr lang="ru-RU" sz="1100" b="1" dirty="0" smtClean="0">
              <a:solidFill>
                <a:srgbClr val="0070C0"/>
              </a:solidFill>
              <a:latin typeface="Times New Roman"/>
              <a:ea typeface="Times New Roman"/>
              <a:cs typeface="Times New Roman"/>
            </a:endParaRPr>
          </a:p>
          <a:p>
            <a:pPr algn="just">
              <a:spcAft>
                <a:spcPts val="0"/>
              </a:spcAft>
            </a:pPr>
            <a:r>
              <a:rPr lang="ru-RU" b="1" dirty="0" err="1" smtClean="0">
                <a:solidFill>
                  <a:srgbClr val="0070C0"/>
                </a:solidFill>
                <a:latin typeface="Times New Roman"/>
                <a:ea typeface="Times New Roman"/>
                <a:cs typeface="Times New Roman"/>
              </a:rPr>
              <a:t>Фотофонд</a:t>
            </a:r>
            <a:r>
              <a:rPr lang="ru-RU" b="1" dirty="0" smtClean="0">
                <a:solidFill>
                  <a:srgbClr val="0070C0"/>
                </a:solidFill>
                <a:latin typeface="Times New Roman"/>
                <a:ea typeface="Times New Roman"/>
                <a:cs typeface="Times New Roman"/>
              </a:rPr>
              <a:t>, опись №1, единицы хранения № 2102</a:t>
            </a:r>
          </a:p>
          <a:p>
            <a:pPr algn="just">
              <a:spcAft>
                <a:spcPts val="0"/>
              </a:spcAft>
            </a:pPr>
            <a:endParaRPr lang="ru-RU" b="1" dirty="0" smtClean="0">
              <a:solidFill>
                <a:srgbClr val="0070C0"/>
              </a:solidFill>
              <a:latin typeface="Times New Roman"/>
              <a:ea typeface="Times New Roman"/>
              <a:cs typeface="Times New Roman"/>
            </a:endParaRPr>
          </a:p>
          <a:p>
            <a:pPr algn="just">
              <a:spcAft>
                <a:spcPts val="0"/>
              </a:spcAft>
            </a:pPr>
            <a:endParaRPr lang="ru-RU" b="1" dirty="0" smtClean="0">
              <a:solidFill>
                <a:srgbClr val="0070C0"/>
              </a:solidFill>
              <a:latin typeface="Times New Roman"/>
              <a:ea typeface="Times New Roman"/>
              <a:cs typeface="Times New Roman"/>
            </a:endParaRPr>
          </a:p>
        </p:txBody>
      </p:sp>
    </p:spTree>
  </p:cSld>
  <p:clrMapOvr>
    <a:masterClrMapping/>
  </p:clrMapOvr>
  <p:transition spd="slow">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pic>
        <p:nvPicPr>
          <p:cNvPr id="6" name="Picture 50" descr="C:\Users\User\Desktop\59-16 Приз А.А\фотодокументы\Приз фотографии\Изображения 01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15616" y="0"/>
            <a:ext cx="5315818" cy="3748362"/>
          </a:xfrm>
          <a:prstGeom prst="rect">
            <a:avLst/>
          </a:prstGeom>
          <a:noFill/>
        </p:spPr>
      </p:pic>
      <p:pic>
        <p:nvPicPr>
          <p:cNvPr id="7" name="Picture 49" descr="C:\Users\User\Desktop\59-16 Приз А.А\фотодокументы\Приз фотографии\Изображения 011.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707904" y="3120753"/>
            <a:ext cx="5436096" cy="3737247"/>
          </a:xfrm>
          <a:prstGeom prst="rect">
            <a:avLst/>
          </a:prstGeom>
          <a:noFill/>
        </p:spPr>
      </p:pic>
      <p:sp>
        <p:nvSpPr>
          <p:cNvPr id="9" name="TextBox 4"/>
          <p:cNvSpPr txBox="1">
            <a:spLocks noChangeArrowheads="1"/>
          </p:cNvSpPr>
          <p:nvPr/>
        </p:nvSpPr>
        <p:spPr bwMode="auto">
          <a:xfrm>
            <a:off x="6300192" y="0"/>
            <a:ext cx="2843808" cy="3524042"/>
          </a:xfrm>
          <a:prstGeom prst="rect">
            <a:avLst/>
          </a:prstGeom>
          <a:solidFill>
            <a:schemeClr val="bg1"/>
          </a:solidFill>
          <a:ln w="9525">
            <a:noFill/>
            <a:miter lim="800000"/>
            <a:headEnd/>
            <a:tailEnd/>
          </a:ln>
        </p:spPr>
        <p:txBody>
          <a:bodyPr wrap="square">
            <a:spAutoFit/>
          </a:bodyPr>
          <a:lstStyle/>
          <a:p>
            <a:r>
              <a:rPr lang="ru-RU" b="1" dirty="0" smtClean="0">
                <a:solidFill>
                  <a:srgbClr val="0070C0"/>
                </a:solidFill>
                <a:latin typeface="Times New Roman" pitchFamily="18" charset="0"/>
                <a:cs typeface="Times New Roman" pitchFamily="18" charset="0"/>
              </a:rPr>
              <a:t>Приз Алексей Акимович (на переднем плане) вместе с ветеранами ВОВ города Нефтеюганска возлагает цветы к памятнику неизвестному солдату</a:t>
            </a:r>
          </a:p>
          <a:p>
            <a:endParaRPr lang="ru-RU" sz="1400" b="1" dirty="0" smtClean="0">
              <a:solidFill>
                <a:srgbClr val="0070C0"/>
              </a:solidFill>
              <a:latin typeface="Times New Roman" pitchFamily="18" charset="0"/>
              <a:cs typeface="Times New Roman" pitchFamily="18" charset="0"/>
            </a:endParaRPr>
          </a:p>
          <a:p>
            <a:r>
              <a:rPr lang="ru-RU" b="1" dirty="0" smtClean="0">
                <a:solidFill>
                  <a:srgbClr val="0070C0"/>
                </a:solidFill>
                <a:latin typeface="Times New Roman" pitchFamily="18" charset="0"/>
                <a:ea typeface="Times New Roman"/>
                <a:cs typeface="Times New Roman" pitchFamily="18" charset="0"/>
              </a:rPr>
              <a:t>г.Не</a:t>
            </a:r>
            <a:r>
              <a:rPr lang="ru-RU" b="1" dirty="0" smtClean="0">
                <a:solidFill>
                  <a:srgbClr val="0070C0"/>
                </a:solidFill>
                <a:latin typeface="Times New Roman"/>
                <a:ea typeface="Times New Roman"/>
                <a:cs typeface="Times New Roman"/>
              </a:rPr>
              <a:t>фтеюганск, 2010 год</a:t>
            </a:r>
          </a:p>
          <a:p>
            <a:pPr algn="just">
              <a:spcAft>
                <a:spcPts val="0"/>
              </a:spcAft>
            </a:pPr>
            <a:endParaRPr lang="ru-RU" sz="1100" b="1" dirty="0" smtClean="0">
              <a:solidFill>
                <a:srgbClr val="0070C0"/>
              </a:solidFill>
              <a:latin typeface="Times New Roman"/>
              <a:ea typeface="Times New Roman"/>
              <a:cs typeface="Times New Roman"/>
            </a:endParaRPr>
          </a:p>
          <a:p>
            <a:pPr algn="just">
              <a:spcAft>
                <a:spcPts val="0"/>
              </a:spcAft>
            </a:pPr>
            <a:r>
              <a:rPr lang="ru-RU" b="1" dirty="0" err="1" smtClean="0">
                <a:solidFill>
                  <a:srgbClr val="0070C0"/>
                </a:solidFill>
                <a:latin typeface="Times New Roman"/>
                <a:ea typeface="Times New Roman"/>
                <a:cs typeface="Times New Roman"/>
              </a:rPr>
              <a:t>Фотофонд</a:t>
            </a:r>
            <a:r>
              <a:rPr lang="ru-RU" b="1" dirty="0" smtClean="0">
                <a:solidFill>
                  <a:srgbClr val="0070C0"/>
                </a:solidFill>
                <a:latin typeface="Times New Roman"/>
                <a:ea typeface="Times New Roman"/>
                <a:cs typeface="Times New Roman"/>
              </a:rPr>
              <a:t>, опись №1, единицы хранения </a:t>
            </a:r>
          </a:p>
          <a:p>
            <a:pPr algn="just">
              <a:spcAft>
                <a:spcPts val="0"/>
              </a:spcAft>
            </a:pPr>
            <a:r>
              <a:rPr lang="ru-RU" b="1" dirty="0" smtClean="0">
                <a:solidFill>
                  <a:srgbClr val="0070C0"/>
                </a:solidFill>
                <a:latin typeface="Times New Roman"/>
                <a:ea typeface="Times New Roman"/>
                <a:cs typeface="Times New Roman"/>
              </a:rPr>
              <a:t>№ 2096, 2097</a:t>
            </a:r>
          </a:p>
        </p:txBody>
      </p:sp>
    </p:spTree>
  </p:cSld>
  <p:clrMapOvr>
    <a:masterClrMapping/>
  </p:clrMapOvr>
  <p:transition spd="slow">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pic>
        <p:nvPicPr>
          <p:cNvPr id="4099" name="Picture 3" descr="6"/>
          <p:cNvPicPr>
            <a:picLocks noChangeAspect="1" noChangeArrowheads="1"/>
          </p:cNvPicPr>
          <p:nvPr/>
        </p:nvPicPr>
        <p:blipFill>
          <a:blip r:embed="rId3" cstate="email">
            <a:lum bright="-20000"/>
            <a:extLst>
              <a:ext uri="{28A0092B-C50C-407E-A947-70E740481C1C}">
                <a14:useLocalDpi xmlns:a14="http://schemas.microsoft.com/office/drawing/2010/main"/>
              </a:ext>
            </a:extLst>
          </a:blip>
          <a:srcRect/>
          <a:stretch>
            <a:fillRect/>
          </a:stretch>
        </p:blipFill>
        <p:spPr bwMode="auto">
          <a:xfrm>
            <a:off x="5724128" y="188640"/>
            <a:ext cx="2206625" cy="3421063"/>
          </a:xfrm>
          <a:prstGeom prst="rect">
            <a:avLst/>
          </a:prstGeom>
          <a:noFill/>
          <a:ln w="9525">
            <a:noFill/>
            <a:miter lim="800000"/>
            <a:headEnd/>
            <a:tailEnd/>
          </a:ln>
        </p:spPr>
      </p:pic>
      <p:sp>
        <p:nvSpPr>
          <p:cNvPr id="5" name="Прямоугольник 4"/>
          <p:cNvSpPr/>
          <p:nvPr/>
        </p:nvSpPr>
        <p:spPr>
          <a:xfrm>
            <a:off x="1259632" y="908720"/>
            <a:ext cx="4464496" cy="4524315"/>
          </a:xfrm>
          <a:prstGeom prst="rect">
            <a:avLst/>
          </a:prstGeom>
        </p:spPr>
        <p:txBody>
          <a:bodyPr wrap="square">
            <a:spAutoFit/>
          </a:bodyPr>
          <a:lstStyle/>
          <a:p>
            <a:pPr algn="ctr"/>
            <a:r>
              <a:rPr lang="ru-RU" dirty="0" smtClean="0"/>
              <a:t>В декабре 1992 года на 90-м году жизни скончался участник Великой Отечественной войны, заместитель председателя </a:t>
            </a:r>
            <a:r>
              <a:rPr lang="ru-RU" dirty="0" err="1" smtClean="0"/>
              <a:t>Нефтеюганского</a:t>
            </a:r>
            <a:r>
              <a:rPr lang="ru-RU" dirty="0" smtClean="0"/>
              <a:t> городского Совета ветеранов войны и труда Алексей Акимович Приз.</a:t>
            </a:r>
          </a:p>
          <a:p>
            <a:pPr algn="ctr"/>
            <a:r>
              <a:rPr lang="ru-RU" dirty="0" smtClean="0"/>
              <a:t>Глава города Нефтеюганска, администрация города, Дума города Нефтеюганска на своем официальном сайте выразили соболезнования всем родным и близким ветерана: «Уход такого человека, как Алексей Акимович</a:t>
            </a:r>
          </a:p>
          <a:p>
            <a:pPr algn="ctr"/>
            <a:r>
              <a:rPr lang="ru-RU" dirty="0" smtClean="0"/>
              <a:t> Приз – невосполнимая утрата для всего  Нефтеюганска»</a:t>
            </a:r>
            <a:br>
              <a:rPr lang="ru-RU" dirty="0" smtClean="0"/>
            </a:br>
            <a:r>
              <a:rPr lang="ru-RU" dirty="0" smtClean="0"/>
              <a:t/>
            </a:r>
            <a:br>
              <a:rPr lang="ru-RU" dirty="0" smtClean="0"/>
            </a:br>
            <a:endParaRPr lang="ru-RU" dirty="0"/>
          </a:p>
        </p:txBody>
      </p:sp>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7" name="TextBox 4"/>
          <p:cNvSpPr txBox="1">
            <a:spLocks noChangeArrowheads="1"/>
          </p:cNvSpPr>
          <p:nvPr/>
        </p:nvSpPr>
        <p:spPr bwMode="auto">
          <a:xfrm>
            <a:off x="1619672" y="5877272"/>
            <a:ext cx="4799013" cy="738664"/>
          </a:xfrm>
          <a:prstGeom prst="rect">
            <a:avLst/>
          </a:prstGeom>
          <a:noFill/>
          <a:ln w="9525">
            <a:noFill/>
            <a:miter lim="800000"/>
            <a:headEnd/>
            <a:tailEnd/>
          </a:ln>
        </p:spPr>
        <p:txBody>
          <a:bodyPr wrap="square">
            <a:spAutoFit/>
          </a:bodyPr>
          <a:lstStyle/>
          <a:p>
            <a:pPr algn="r"/>
            <a:r>
              <a:rPr lang="ru-RU" sz="1400" b="1" dirty="0">
                <a:solidFill>
                  <a:srgbClr val="0070C0"/>
                </a:solidFill>
                <a:latin typeface="Century Gothic" pitchFamily="34" charset="0"/>
              </a:rPr>
              <a:t>Объединенный архивный фонд №59 «Участники Великой Отечественной войны</a:t>
            </a:r>
            <a:r>
              <a:rPr lang="ru-RU" sz="1400" b="1" dirty="0" smtClean="0">
                <a:solidFill>
                  <a:srgbClr val="0070C0"/>
                </a:solidFill>
                <a:latin typeface="Century Gothic" pitchFamily="34" charset="0"/>
              </a:rPr>
              <a:t>»,</a:t>
            </a:r>
          </a:p>
          <a:p>
            <a:pPr algn="r"/>
            <a:r>
              <a:rPr lang="ru-RU" sz="1400" b="1" dirty="0" smtClean="0">
                <a:solidFill>
                  <a:srgbClr val="0070C0"/>
                </a:solidFill>
                <a:latin typeface="Century Gothic" pitchFamily="34" charset="0"/>
              </a:rPr>
              <a:t>опись № 16 «Приз Алексей Акимович»</a:t>
            </a:r>
            <a:endParaRPr lang="ru-RU" sz="1400" b="1" dirty="0">
              <a:solidFill>
                <a:srgbClr val="0070C0"/>
              </a:solidFill>
              <a:latin typeface="Century Gothic" pitchFamily="34" charset="0"/>
            </a:endParaRPr>
          </a:p>
        </p:txBody>
      </p:sp>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14337" name="Rectangle 1"/>
          <p:cNvSpPr>
            <a:spLocks noChangeArrowheads="1"/>
          </p:cNvSpPr>
          <p:nvPr/>
        </p:nvSpPr>
        <p:spPr bwMode="auto">
          <a:xfrm>
            <a:off x="1331640" y="0"/>
            <a:ext cx="7812360" cy="12388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a:p>
            <a:pPr algn="just" eaLnBrk="0" hangingPunct="0"/>
            <a:r>
              <a:rPr lang="ru-RU" sz="1600" b="1" dirty="0" smtClean="0">
                <a:solidFill>
                  <a:srgbClr val="800000"/>
                </a:solidFill>
                <a:latin typeface="Arial" pitchFamily="34" charset="0"/>
                <a:ea typeface="Times New Roman" pitchFamily="18" charset="0"/>
                <a:cs typeface="Arial" pitchFamily="34" charset="0"/>
              </a:rPr>
              <a:t>Приз Алексей Акимович</a:t>
            </a:r>
          </a:p>
          <a:p>
            <a:pPr algn="just" eaLnBrk="0" hangingPunct="0"/>
            <a:endParaRPr lang="ru-RU" sz="1600" b="1" dirty="0" smtClean="0">
              <a:solidFill>
                <a:srgbClr val="800000"/>
              </a:solidFill>
              <a:latin typeface="Arial" pitchFamily="34" charset="0"/>
              <a:ea typeface="Times New Roman" pitchFamily="18" charset="0"/>
              <a:cs typeface="Arial" pitchFamily="34" charset="0"/>
            </a:endParaRPr>
          </a:p>
          <a:p>
            <a:pPr algn="just" eaLnBrk="0" hangingPunct="0"/>
            <a:endParaRPr lang="ru-RU" sz="1600" b="1" dirty="0" smtClean="0">
              <a:solidFill>
                <a:srgbClr val="800000"/>
              </a:solidFill>
              <a:latin typeface="Arial" pitchFamily="34" charset="0"/>
              <a:ea typeface="Times New Roman" pitchFamily="18" charset="0"/>
              <a:cs typeface="Arial" pitchFamily="34" charset="0"/>
            </a:endParaRPr>
          </a:p>
          <a:p>
            <a:pPr lvl="0" algn="just" eaLnBrk="0" hangingPunct="0"/>
            <a:endParaRPr lang="ru-RU" sz="1050" dirty="0" smtClean="0">
              <a:solidFill>
                <a:srgbClr val="800000"/>
              </a:solidFill>
              <a:latin typeface="Arial" pitchFamily="34" charset="0"/>
              <a:cs typeface="Arial" pitchFamily="34" charset="0"/>
            </a:endParaRPr>
          </a:p>
        </p:txBody>
      </p:sp>
      <p:sp>
        <p:nvSpPr>
          <p:cNvPr id="1025" name="Rectangle 1"/>
          <p:cNvSpPr>
            <a:spLocks noChangeArrowheads="1"/>
          </p:cNvSpPr>
          <p:nvPr/>
        </p:nvSpPr>
        <p:spPr bwMode="auto">
          <a:xfrm>
            <a:off x="1475656" y="671790"/>
            <a:ext cx="6120680"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ru-RU" sz="1600" u="sng" dirty="0" smtClean="0">
                <a:solidFill>
                  <a:srgbClr val="800000"/>
                </a:solidFill>
                <a:latin typeface="Times New Roman" pitchFamily="18" charset="0"/>
                <a:cs typeface="Times New Roman" pitchFamily="18" charset="0"/>
              </a:rPr>
              <a:t>ИЗ ВОСПОМИНАНИЙ: </a:t>
            </a:r>
          </a:p>
          <a:p>
            <a:pPr algn="just"/>
            <a:r>
              <a:rPr lang="ru-RU" sz="1600" dirty="0" smtClean="0">
                <a:solidFill>
                  <a:srgbClr val="800000"/>
                </a:solidFill>
                <a:latin typeface="Times New Roman" pitchFamily="18" charset="0"/>
                <a:cs typeface="Times New Roman" pitchFamily="18" charset="0"/>
              </a:rPr>
              <a:t>«Учёба мне давалась легко, - из воспоминаний Алексея Акимовича, - поэтому затруднений в годы учёбы я не чувствовал». </a:t>
            </a:r>
          </a:p>
          <a:p>
            <a:pPr algn="just"/>
            <a:r>
              <a:rPr lang="ru-RU" sz="1600" dirty="0" smtClean="0">
                <a:solidFill>
                  <a:srgbClr val="800000"/>
                </a:solidFill>
                <a:latin typeface="Times New Roman" pitchFamily="18" charset="0"/>
                <a:cs typeface="Times New Roman" pitchFamily="18" charset="0"/>
              </a:rPr>
              <a:t>В те времена в образовании была практика переводить учеников в следующий класс досрочно, если они справляются со школьной программой. Смышленый и любознательный Алексей за первый год учёбы в школе закончил два класса, потом ещё, ещё. Таким образом, Алексей закончил школу на три года раньше своих сверстников. </a:t>
            </a:r>
          </a:p>
          <a:p>
            <a:pPr algn="just"/>
            <a:r>
              <a:rPr lang="ru-RU" sz="1600" u="sng" dirty="0" smtClean="0">
                <a:solidFill>
                  <a:srgbClr val="800000"/>
                </a:solidFill>
                <a:latin typeface="Times New Roman" pitchFamily="18" charset="0"/>
                <a:cs typeface="Times New Roman" pitchFamily="18" charset="0"/>
              </a:rPr>
              <a:t>ИЗ ВОСПОМИНАНИЙ: </a:t>
            </a:r>
            <a:r>
              <a:rPr lang="ru-RU" sz="1600" dirty="0" smtClean="0">
                <a:solidFill>
                  <a:srgbClr val="800000"/>
                </a:solidFill>
                <a:latin typeface="Times New Roman" pitchFamily="18" charset="0"/>
                <a:cs typeface="Times New Roman" pitchFamily="18" charset="0"/>
              </a:rPr>
              <a:t>«За годы учёбы я, как большинство ребят моего возраста, мечтал стать лётчиком, посещал аэроклуб». </a:t>
            </a:r>
          </a:p>
          <a:p>
            <a:pPr algn="just"/>
            <a:r>
              <a:rPr lang="ru-RU" sz="1600" dirty="0" smtClean="0">
                <a:solidFill>
                  <a:srgbClr val="800000"/>
                </a:solidFill>
                <a:latin typeface="Times New Roman" pitchFamily="18" charset="0"/>
                <a:cs typeface="Times New Roman" pitchFamily="18" charset="0"/>
              </a:rPr>
              <a:t>Но в старших классах планы поменялись, и романтический настрой Алексея опустился с небес на родную землю – Алексей, получив аттестат,  поступил в Ленинградский горный институт на геологический факультет. В 1939 году, на кануне своего 16-летия, Алексей Приз переехал в северную столицу. Учёба, сессия   практика, учеба, сессия, … Для увлеченного учебой студента,</a:t>
            </a:r>
          </a:p>
          <a:p>
            <a:pPr algn="just"/>
            <a:r>
              <a:rPr lang="ru-RU" sz="1600" dirty="0" smtClean="0">
                <a:solidFill>
                  <a:srgbClr val="800000"/>
                </a:solidFill>
                <a:latin typeface="Times New Roman" pitchFamily="18" charset="0"/>
                <a:cs typeface="Times New Roman" pitchFamily="18" charset="0"/>
              </a:rPr>
              <a:t>       семестры пролетали незаметно. Вот, скоро практика и – новый </a:t>
            </a:r>
          </a:p>
          <a:p>
            <a:pPr algn="just"/>
            <a:r>
              <a:rPr lang="ru-RU" sz="1600" dirty="0" smtClean="0">
                <a:solidFill>
                  <a:srgbClr val="800000"/>
                </a:solidFill>
                <a:latin typeface="Times New Roman" pitchFamily="18" charset="0"/>
                <a:cs typeface="Times New Roman" pitchFamily="18" charset="0"/>
              </a:rPr>
              <a:t>         курс. Алексей уже предвкушал выезд для прохождения практики, уже даже были получены командировочные…</a:t>
            </a:r>
            <a:endParaRPr lang="ru-RU" sz="1600" dirty="0">
              <a:solidFill>
                <a:srgbClr val="800000"/>
              </a:solidFill>
              <a:latin typeface="Times New Roman" pitchFamily="18" charset="0"/>
              <a:cs typeface="Times New Roman" pitchFamily="18" charset="0"/>
            </a:endParaRPr>
          </a:p>
        </p:txBody>
      </p:sp>
    </p:spTree>
  </p:cSld>
  <p:clrMapOvr>
    <a:masterClrMapping/>
  </p:clrMapOvr>
  <p:transition spd="slow">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6" name="TextBox 4"/>
          <p:cNvSpPr txBox="1">
            <a:spLocks noChangeArrowheads="1"/>
          </p:cNvSpPr>
          <p:nvPr/>
        </p:nvSpPr>
        <p:spPr bwMode="auto">
          <a:xfrm>
            <a:off x="1475656" y="5517232"/>
            <a:ext cx="4799013" cy="738664"/>
          </a:xfrm>
          <a:prstGeom prst="rect">
            <a:avLst/>
          </a:prstGeom>
          <a:noFill/>
          <a:ln w="9525">
            <a:noFill/>
            <a:miter lim="800000"/>
            <a:headEnd/>
            <a:tailEnd/>
          </a:ln>
        </p:spPr>
        <p:txBody>
          <a:bodyPr wrap="square">
            <a:spAutoFit/>
          </a:bodyPr>
          <a:lstStyle/>
          <a:p>
            <a:pPr algn="r"/>
            <a:r>
              <a:rPr lang="ru-RU" sz="1400" b="1" dirty="0">
                <a:solidFill>
                  <a:srgbClr val="0070C0"/>
                </a:solidFill>
                <a:latin typeface="Cambria" pitchFamily="18" charset="0"/>
                <a:ea typeface="BatangChe" pitchFamily="49" charset="-127"/>
                <a:cs typeface="Aharoni" pitchFamily="2" charset="-79"/>
              </a:rPr>
              <a:t>Объединенный архивный фонд №59 «Участники Великой Отечественной </a:t>
            </a:r>
            <a:r>
              <a:rPr lang="ru-RU" sz="1400" b="1" dirty="0" smtClean="0">
                <a:solidFill>
                  <a:srgbClr val="0070C0"/>
                </a:solidFill>
                <a:latin typeface="Cambria" pitchFamily="18" charset="0"/>
                <a:ea typeface="BatangChe" pitchFamily="49" charset="-127"/>
                <a:cs typeface="Aharoni" pitchFamily="2" charset="-79"/>
              </a:rPr>
              <a:t>войны»,</a:t>
            </a:r>
          </a:p>
          <a:p>
            <a:pPr algn="r"/>
            <a:r>
              <a:rPr lang="ru-RU" sz="1400" b="1" dirty="0" smtClean="0">
                <a:solidFill>
                  <a:srgbClr val="0070C0"/>
                </a:solidFill>
                <a:latin typeface="Cambria" pitchFamily="18" charset="0"/>
                <a:ea typeface="BatangChe" pitchFamily="49" charset="-127"/>
                <a:cs typeface="Aharoni" pitchFamily="2" charset="-79"/>
              </a:rPr>
              <a:t>опись № 16 «Приз Алексей Акимович»</a:t>
            </a:r>
          </a:p>
        </p:txBody>
      </p:sp>
      <p:sp>
        <p:nvSpPr>
          <p:cNvPr id="7" name="Прямоугольник 6"/>
          <p:cNvSpPr/>
          <p:nvPr/>
        </p:nvSpPr>
        <p:spPr>
          <a:xfrm>
            <a:off x="1259632" y="188640"/>
            <a:ext cx="5832648" cy="3139321"/>
          </a:xfrm>
          <a:prstGeom prst="rect">
            <a:avLst/>
          </a:prstGeom>
        </p:spPr>
        <p:txBody>
          <a:bodyPr wrap="square">
            <a:spAutoFit/>
          </a:bodyPr>
          <a:lstStyle/>
          <a:p>
            <a:r>
              <a:rPr lang="ru-RU" dirty="0" smtClean="0"/>
              <a:t>Погляди на моих бойцов - </a:t>
            </a:r>
            <a:br>
              <a:rPr lang="ru-RU" dirty="0" smtClean="0"/>
            </a:br>
            <a:r>
              <a:rPr lang="ru-RU" dirty="0" smtClean="0"/>
              <a:t>Целый свет помнит их в лицо. </a:t>
            </a:r>
            <a:br>
              <a:rPr lang="ru-RU" dirty="0" smtClean="0"/>
            </a:br>
            <a:r>
              <a:rPr lang="ru-RU" dirty="0" smtClean="0"/>
              <a:t>Вот застыл батальон в строю... </a:t>
            </a:r>
            <a:br>
              <a:rPr lang="ru-RU" dirty="0" smtClean="0"/>
            </a:br>
            <a:r>
              <a:rPr lang="ru-RU" dirty="0" smtClean="0"/>
              <a:t>Снова старых друзей узнаю. </a:t>
            </a:r>
            <a:br>
              <a:rPr lang="ru-RU" dirty="0" smtClean="0"/>
            </a:br>
            <a:r>
              <a:rPr lang="ru-RU" dirty="0" smtClean="0"/>
              <a:t>Хоть им нет двадцати пяти, </a:t>
            </a:r>
            <a:br>
              <a:rPr lang="ru-RU" dirty="0" smtClean="0"/>
            </a:br>
            <a:r>
              <a:rPr lang="ru-RU" dirty="0" smtClean="0"/>
              <a:t>Трудный путь им пришлось пройти, </a:t>
            </a:r>
            <a:br>
              <a:rPr lang="ru-RU" dirty="0" smtClean="0"/>
            </a:br>
            <a:r>
              <a:rPr lang="ru-RU" dirty="0" smtClean="0"/>
              <a:t>Это те, кто в штыки поднимался </a:t>
            </a:r>
          </a:p>
          <a:p>
            <a:r>
              <a:rPr lang="ru-RU" dirty="0" smtClean="0"/>
              <a:t>                                  как один, </a:t>
            </a:r>
            <a:br>
              <a:rPr lang="ru-RU" dirty="0" smtClean="0"/>
            </a:br>
            <a:r>
              <a:rPr lang="ru-RU" dirty="0" smtClean="0"/>
              <a:t>Те, кто брал Берлин! </a:t>
            </a:r>
            <a:br>
              <a:rPr lang="ru-RU" dirty="0" smtClean="0"/>
            </a:br>
            <a:r>
              <a:rPr lang="ru-RU" dirty="0" smtClean="0"/>
              <a:t/>
            </a:r>
            <a:br>
              <a:rPr lang="ru-RU" dirty="0" smtClean="0"/>
            </a:br>
            <a:endParaRPr lang="ru-RU" dirty="0"/>
          </a:p>
        </p:txBody>
      </p:sp>
      <p:pic>
        <p:nvPicPr>
          <p:cNvPr id="9" name="Рисунок 8" descr="http://admugansk.ru/uploads/news/2012/12/priz.jpg"/>
          <p:cNvPicPr/>
          <p:nvPr/>
        </p:nvPicPr>
        <p:blipFill>
          <a:blip r:embed="rId3" cstate="print"/>
          <a:srcRect/>
          <a:stretch>
            <a:fillRect/>
          </a:stretch>
        </p:blipFill>
        <p:spPr bwMode="auto">
          <a:xfrm>
            <a:off x="5332095" y="0"/>
            <a:ext cx="3811905" cy="2578100"/>
          </a:xfrm>
          <a:prstGeom prst="rect">
            <a:avLst/>
          </a:prstGeom>
          <a:noFill/>
          <a:ln w="9525">
            <a:noFill/>
            <a:miter lim="800000"/>
            <a:headEnd/>
            <a:tailEnd/>
          </a:ln>
        </p:spPr>
      </p:pic>
      <p:sp>
        <p:nvSpPr>
          <p:cNvPr id="10" name="Прямоугольник 9"/>
          <p:cNvSpPr/>
          <p:nvPr/>
        </p:nvSpPr>
        <p:spPr>
          <a:xfrm>
            <a:off x="2123728" y="2132856"/>
            <a:ext cx="5832648" cy="3693319"/>
          </a:xfrm>
          <a:prstGeom prst="rect">
            <a:avLst/>
          </a:prstGeom>
        </p:spPr>
        <p:txBody>
          <a:bodyPr wrap="square">
            <a:spAutoFit/>
          </a:bodyPr>
          <a:lstStyle/>
          <a:p>
            <a:r>
              <a:rPr lang="ru-RU" dirty="0" smtClean="0"/>
              <a:t/>
            </a:r>
            <a:br>
              <a:rPr lang="ru-RU" dirty="0" smtClean="0"/>
            </a:br>
            <a:r>
              <a:rPr lang="ru-RU" dirty="0" smtClean="0"/>
              <a:t/>
            </a:r>
            <a:br>
              <a:rPr lang="ru-RU" dirty="0" smtClean="0"/>
            </a:br>
            <a:r>
              <a:rPr lang="ru-RU" dirty="0" smtClean="0"/>
              <a:t>Нет в России семьи такой, </a:t>
            </a:r>
            <a:br>
              <a:rPr lang="ru-RU" dirty="0" smtClean="0"/>
            </a:br>
            <a:r>
              <a:rPr lang="ru-RU" dirty="0" smtClean="0"/>
              <a:t>Где не памятен был свой герой. </a:t>
            </a:r>
            <a:br>
              <a:rPr lang="ru-RU" dirty="0" smtClean="0"/>
            </a:br>
            <a:r>
              <a:rPr lang="ru-RU" dirty="0" smtClean="0"/>
              <a:t>И глаза молодых солдат </a:t>
            </a:r>
            <a:br>
              <a:rPr lang="ru-RU" dirty="0" smtClean="0"/>
            </a:br>
            <a:r>
              <a:rPr lang="ru-RU" dirty="0" smtClean="0"/>
              <a:t>С фотографий увядших глядят... </a:t>
            </a:r>
            <a:br>
              <a:rPr lang="ru-RU" dirty="0" smtClean="0"/>
            </a:br>
            <a:r>
              <a:rPr lang="ru-RU" dirty="0" smtClean="0"/>
              <a:t>Этот взгляд, словно высший суд, </a:t>
            </a:r>
            <a:br>
              <a:rPr lang="ru-RU" dirty="0" smtClean="0"/>
            </a:br>
            <a:r>
              <a:rPr lang="ru-RU" dirty="0" smtClean="0"/>
              <a:t>Для ребят, что сейчас растут. </a:t>
            </a:r>
            <a:br>
              <a:rPr lang="ru-RU" dirty="0" smtClean="0"/>
            </a:br>
            <a:r>
              <a:rPr lang="ru-RU" dirty="0" smtClean="0"/>
              <a:t>И мальчишкам нельзя ни солгать, ни обмануть, </a:t>
            </a:r>
            <a:br>
              <a:rPr lang="ru-RU" dirty="0" smtClean="0"/>
            </a:br>
            <a:r>
              <a:rPr lang="ru-RU" dirty="0" smtClean="0"/>
              <a:t>Ни с пути свернуть!</a:t>
            </a:r>
          </a:p>
          <a:p>
            <a:r>
              <a:rPr lang="ru-RU" dirty="0" smtClean="0"/>
              <a:t>                                    Евгений </a:t>
            </a:r>
            <a:r>
              <a:rPr lang="ru-RU" dirty="0" err="1" smtClean="0"/>
              <a:t>Агранович</a:t>
            </a:r>
            <a:endParaRPr lang="ru-RU" dirty="0" smtClean="0"/>
          </a:p>
          <a:p>
            <a:endParaRPr lang="ru-RU" dirty="0" smtClean="0"/>
          </a:p>
          <a:p>
            <a:endParaRPr lang="ru-RU" dirty="0"/>
          </a:p>
        </p:txBody>
      </p:sp>
    </p:spTree>
  </p:cSld>
  <p:clrMapOvr>
    <a:masterClrMapping/>
  </p:clrMapOvr>
  <p:transition spd="slow">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4" descr="\\Priemnaya\обмен\305 КАБИНЕТ\фон 12.jpg"/>
          <p:cNvPicPr>
            <a:picLocks noChangeAspect="1" noChangeArrowheads="1"/>
          </p:cNvPicPr>
          <p:nvPr/>
        </p:nvPicPr>
        <p:blipFill>
          <a:blip r:embed="rId2" cstate="print"/>
          <a:srcRect/>
          <a:stretch>
            <a:fillRect/>
          </a:stretch>
        </p:blipFill>
        <p:spPr bwMode="auto">
          <a:xfrm>
            <a:off x="-25400" y="0"/>
            <a:ext cx="9169400" cy="6877050"/>
          </a:xfrm>
          <a:prstGeom prst="rect">
            <a:avLst/>
          </a:prstGeom>
          <a:noFill/>
          <a:ln w="9525">
            <a:noFill/>
            <a:miter lim="800000"/>
            <a:headEnd/>
            <a:tailEnd/>
          </a:ln>
        </p:spPr>
      </p:pic>
      <p:sp>
        <p:nvSpPr>
          <p:cNvPr id="34818" name="Rectangle 9"/>
          <p:cNvSpPr>
            <a:spLocks noChangeArrowheads="1"/>
          </p:cNvSpPr>
          <p:nvPr/>
        </p:nvSpPr>
        <p:spPr bwMode="auto">
          <a:xfrm>
            <a:off x="2555875" y="115888"/>
            <a:ext cx="3743325" cy="6626225"/>
          </a:xfrm>
          <a:prstGeom prst="rect">
            <a:avLst/>
          </a:prstGeom>
          <a:solidFill>
            <a:srgbClr val="C00000"/>
          </a:solidFill>
          <a:ln w="76200">
            <a:solidFill>
              <a:schemeClr val="accent1"/>
            </a:solidFill>
            <a:miter lim="800000"/>
            <a:headEnd/>
            <a:tailEnd/>
          </a:ln>
        </p:spPr>
        <p:txBody>
          <a:bodyPr wrap="none" anchor="ctr"/>
          <a:lstStyle/>
          <a:p>
            <a:pPr algn="ctr"/>
            <a:r>
              <a:rPr lang="ru-RU" sz="1600" b="1" dirty="0">
                <a:solidFill>
                  <a:schemeClr val="bg1"/>
                </a:solidFill>
                <a:latin typeface="Century Gothic" pitchFamily="34" charset="0"/>
              </a:rPr>
              <a:t>Подвиг солдата</a:t>
            </a:r>
          </a:p>
          <a:p>
            <a:pPr algn="ctr"/>
            <a:r>
              <a:rPr lang="ru-RU" sz="1600" b="1" dirty="0" smtClean="0">
                <a:solidFill>
                  <a:schemeClr val="bg1"/>
                </a:solidFill>
                <a:latin typeface="Century Gothic" pitchFamily="34" charset="0"/>
              </a:rPr>
              <a:t>Приза Алексея Акимовича</a:t>
            </a:r>
            <a:endParaRPr lang="ru-RU" sz="1600" b="1" dirty="0">
              <a:solidFill>
                <a:schemeClr val="bg1"/>
              </a:solidFill>
              <a:latin typeface="Century Gothic" pitchFamily="34" charset="0"/>
            </a:endParaRPr>
          </a:p>
          <a:p>
            <a:pPr algn="ctr"/>
            <a:r>
              <a:rPr lang="ru-RU" sz="1600" b="1" dirty="0">
                <a:solidFill>
                  <a:schemeClr val="bg1"/>
                </a:solidFill>
                <a:latin typeface="Century Gothic" pitchFamily="34" charset="0"/>
              </a:rPr>
              <a:t> навсегда останется </a:t>
            </a:r>
          </a:p>
          <a:p>
            <a:pPr algn="ctr"/>
            <a:r>
              <a:rPr lang="ru-RU" sz="1600" b="1" dirty="0">
                <a:solidFill>
                  <a:schemeClr val="bg1"/>
                </a:solidFill>
                <a:latin typeface="Century Gothic" pitchFamily="34" charset="0"/>
              </a:rPr>
              <a:t> в истории</a:t>
            </a:r>
          </a:p>
          <a:p>
            <a:pPr algn="ctr"/>
            <a:r>
              <a:rPr lang="ru-RU" sz="1600" b="1" dirty="0">
                <a:solidFill>
                  <a:schemeClr val="bg1"/>
                </a:solidFill>
                <a:latin typeface="Century Gothic" pitchFamily="34" charset="0"/>
              </a:rPr>
              <a:t> города Нефтеюганска, </a:t>
            </a:r>
          </a:p>
          <a:p>
            <a:pPr algn="ctr"/>
            <a:r>
              <a:rPr lang="ru-RU" sz="1600" b="1" dirty="0">
                <a:solidFill>
                  <a:schemeClr val="bg1"/>
                </a:solidFill>
                <a:latin typeface="Century Gothic" pitchFamily="34" charset="0"/>
              </a:rPr>
              <a:t>хранясь в архивных</a:t>
            </a:r>
          </a:p>
          <a:p>
            <a:pPr algn="ctr"/>
            <a:r>
              <a:rPr lang="ru-RU" sz="1600" b="1" dirty="0">
                <a:solidFill>
                  <a:schemeClr val="bg1"/>
                </a:solidFill>
                <a:latin typeface="Century Gothic" pitchFamily="34" charset="0"/>
              </a:rPr>
              <a:t> документах ветерана </a:t>
            </a:r>
          </a:p>
          <a:p>
            <a:pPr algn="ctr"/>
            <a:r>
              <a:rPr lang="ru-RU" sz="1600" b="1" dirty="0">
                <a:solidFill>
                  <a:schemeClr val="bg1"/>
                </a:solidFill>
                <a:latin typeface="Century Gothic" pitchFamily="34" charset="0"/>
              </a:rPr>
              <a:t>на полках архивохранилищ.</a:t>
            </a:r>
          </a:p>
          <a:p>
            <a:pPr algn="ctr"/>
            <a:r>
              <a:rPr lang="ru-RU" sz="1600" b="1" dirty="0">
                <a:solidFill>
                  <a:schemeClr val="bg1"/>
                </a:solidFill>
                <a:latin typeface="Century Gothic" pitchFamily="34" charset="0"/>
              </a:rPr>
              <a:t> Будущие </a:t>
            </a:r>
          </a:p>
          <a:p>
            <a:pPr algn="ctr"/>
            <a:r>
              <a:rPr lang="ru-RU" sz="1600" b="1" dirty="0">
                <a:solidFill>
                  <a:schemeClr val="bg1"/>
                </a:solidFill>
                <a:latin typeface="Century Gothic" pitchFamily="34" charset="0"/>
              </a:rPr>
              <a:t>поколения посредством </a:t>
            </a:r>
          </a:p>
          <a:p>
            <a:pPr algn="ctr"/>
            <a:r>
              <a:rPr lang="ru-RU" sz="1600" b="1" dirty="0">
                <a:solidFill>
                  <a:schemeClr val="bg1"/>
                </a:solidFill>
                <a:latin typeface="Century Gothic" pitchFamily="34" charset="0"/>
              </a:rPr>
              <a:t>документов личного </a:t>
            </a:r>
          </a:p>
          <a:p>
            <a:pPr algn="ctr"/>
            <a:r>
              <a:rPr lang="ru-RU" sz="1600" b="1" dirty="0">
                <a:solidFill>
                  <a:schemeClr val="bg1"/>
                </a:solidFill>
                <a:latin typeface="Century Gothic" pitchFamily="34" charset="0"/>
              </a:rPr>
              <a:t>происхождения </a:t>
            </a:r>
          </a:p>
          <a:p>
            <a:pPr algn="ctr"/>
            <a:r>
              <a:rPr lang="ru-RU" sz="1600" b="1" dirty="0">
                <a:solidFill>
                  <a:schemeClr val="bg1"/>
                </a:solidFill>
                <a:latin typeface="Century Gothic" pitchFamily="34" charset="0"/>
              </a:rPr>
              <a:t>знатных горожан, земляков</a:t>
            </a:r>
          </a:p>
          <a:p>
            <a:pPr algn="ctr"/>
            <a:r>
              <a:rPr lang="ru-RU" sz="1600" b="1" dirty="0">
                <a:solidFill>
                  <a:schemeClr val="bg1"/>
                </a:solidFill>
                <a:latin typeface="Century Gothic" pitchFamily="34" charset="0"/>
              </a:rPr>
              <a:t> смогут изучать страницы </a:t>
            </a:r>
          </a:p>
          <a:p>
            <a:pPr algn="ctr"/>
            <a:r>
              <a:rPr lang="ru-RU" sz="1600" b="1" dirty="0">
                <a:solidFill>
                  <a:schemeClr val="bg1"/>
                </a:solidFill>
                <a:latin typeface="Century Gothic" pitchFamily="34" charset="0"/>
              </a:rPr>
              <a:t>истории  нашего государства, </a:t>
            </a:r>
          </a:p>
          <a:p>
            <a:pPr algn="ctr"/>
            <a:r>
              <a:rPr lang="ru-RU" sz="1600" b="1" dirty="0">
                <a:solidFill>
                  <a:schemeClr val="bg1"/>
                </a:solidFill>
                <a:latin typeface="Century Gothic" pitchFamily="34" charset="0"/>
              </a:rPr>
              <a:t>нашего края, города</a:t>
            </a:r>
          </a:p>
          <a:p>
            <a:pPr algn="ctr"/>
            <a:r>
              <a:rPr lang="ru-RU" sz="1600" b="1" dirty="0">
                <a:solidFill>
                  <a:schemeClr val="bg1"/>
                </a:solidFill>
                <a:latin typeface="Century Gothic" pitchFamily="34" charset="0"/>
              </a:rPr>
              <a:t> Нефтеюганска, </a:t>
            </a:r>
          </a:p>
          <a:p>
            <a:pPr algn="ctr"/>
            <a:r>
              <a:rPr lang="ru-RU" sz="1600" b="1" dirty="0">
                <a:solidFill>
                  <a:schemeClr val="bg1"/>
                </a:solidFill>
                <a:latin typeface="Century Gothic" pitchFamily="34" charset="0"/>
              </a:rPr>
              <a:t>изучая подлинные </a:t>
            </a:r>
          </a:p>
          <a:p>
            <a:pPr algn="ctr"/>
            <a:r>
              <a:rPr lang="ru-RU" sz="1600" b="1" dirty="0">
                <a:solidFill>
                  <a:schemeClr val="bg1"/>
                </a:solidFill>
                <a:latin typeface="Century Gothic" pitchFamily="34" charset="0"/>
              </a:rPr>
              <a:t>документы очевидцев истории: </a:t>
            </a:r>
          </a:p>
          <a:p>
            <a:pPr algn="ctr"/>
            <a:r>
              <a:rPr lang="ru-RU" sz="1600" b="1" dirty="0">
                <a:solidFill>
                  <a:schemeClr val="bg1"/>
                </a:solidFill>
                <a:latin typeface="Century Gothic" pitchFamily="34" charset="0"/>
              </a:rPr>
              <a:t>их воспоминания, </a:t>
            </a:r>
          </a:p>
          <a:p>
            <a:pPr algn="ctr"/>
            <a:r>
              <a:rPr lang="ru-RU" sz="1600" b="1" dirty="0">
                <a:solidFill>
                  <a:schemeClr val="bg1"/>
                </a:solidFill>
                <a:latin typeface="Century Gothic" pitchFamily="34" charset="0"/>
              </a:rPr>
              <a:t>удостоверения, </a:t>
            </a:r>
          </a:p>
          <a:p>
            <a:pPr algn="ctr"/>
            <a:r>
              <a:rPr lang="ru-RU" sz="1600" b="1" dirty="0">
                <a:solidFill>
                  <a:schemeClr val="bg1"/>
                </a:solidFill>
                <a:latin typeface="Century Gothic" pitchFamily="34" charset="0"/>
              </a:rPr>
              <a:t>фотодокументы. </a:t>
            </a:r>
          </a:p>
          <a:p>
            <a:pPr algn="ctr"/>
            <a:r>
              <a:rPr lang="ru-RU" sz="1600" b="1" dirty="0">
                <a:solidFill>
                  <a:schemeClr val="bg1"/>
                </a:solidFill>
                <a:latin typeface="Century Gothic" pitchFamily="34" charset="0"/>
              </a:rPr>
              <a:t>Подвиг солдат в годы</a:t>
            </a:r>
          </a:p>
          <a:p>
            <a:pPr algn="ctr"/>
            <a:r>
              <a:rPr lang="ru-RU" sz="1600" b="1" dirty="0">
                <a:solidFill>
                  <a:schemeClr val="bg1"/>
                </a:solidFill>
                <a:latin typeface="Century Gothic" pitchFamily="34" charset="0"/>
              </a:rPr>
              <a:t> Великой Отечественной войны </a:t>
            </a:r>
          </a:p>
          <a:p>
            <a:pPr algn="ctr"/>
            <a:r>
              <a:rPr lang="ru-RU" sz="1600" b="1" dirty="0">
                <a:solidFill>
                  <a:schemeClr val="bg1"/>
                </a:solidFill>
                <a:latin typeface="Century Gothic" pitchFamily="34" charset="0"/>
              </a:rPr>
              <a:t>1941-1945 годов должен стать</a:t>
            </a:r>
          </a:p>
          <a:p>
            <a:pPr algn="ctr"/>
            <a:r>
              <a:rPr lang="ru-RU" sz="1600" b="1" dirty="0">
                <a:solidFill>
                  <a:schemeClr val="bg1"/>
                </a:solidFill>
                <a:latin typeface="Century Gothic" pitchFamily="34" charset="0"/>
              </a:rPr>
              <a:t> вечной памятью живущих</a:t>
            </a:r>
            <a:endParaRPr lang="ru-RU" altLang="ru-RU" sz="1600" b="1" dirty="0">
              <a:solidFill>
                <a:schemeClr val="bg1"/>
              </a:solidFill>
              <a:latin typeface="Times New Roman" pitchFamily="18" charset="0"/>
            </a:endParaRPr>
          </a:p>
        </p:txBody>
      </p:sp>
      <p:sp>
        <p:nvSpPr>
          <p:cNvPr id="34820" name="Rectangle 9"/>
          <p:cNvSpPr>
            <a:spLocks noChangeArrowheads="1"/>
          </p:cNvSpPr>
          <p:nvPr/>
        </p:nvSpPr>
        <p:spPr bwMode="auto">
          <a:xfrm>
            <a:off x="6372200" y="3573016"/>
            <a:ext cx="2376488" cy="1016000"/>
          </a:xfrm>
          <a:prstGeom prst="rect">
            <a:avLst/>
          </a:prstGeom>
          <a:solidFill>
            <a:srgbClr val="C00000"/>
          </a:solidFill>
          <a:ln w="76200">
            <a:solidFill>
              <a:schemeClr val="accent1"/>
            </a:solidFill>
            <a:miter lim="800000"/>
            <a:headEnd/>
            <a:tailEnd/>
          </a:ln>
        </p:spPr>
        <p:txBody>
          <a:bodyPr wrap="none" anchor="ctr"/>
          <a:lstStyle/>
          <a:p>
            <a:pPr algn="ctr"/>
            <a:r>
              <a:rPr lang="ru-RU" altLang="ru-RU" sz="3600" b="1" dirty="0" smtClean="0">
                <a:solidFill>
                  <a:schemeClr val="bg1"/>
                </a:solidFill>
                <a:latin typeface="Times New Roman" pitchFamily="18" charset="0"/>
              </a:rPr>
              <a:t> 2010 год</a:t>
            </a:r>
            <a:endParaRPr lang="ru-RU" altLang="ru-RU" sz="3600" b="1" dirty="0">
              <a:solidFill>
                <a:schemeClr val="bg1"/>
              </a:solidFill>
              <a:latin typeface="Times New Roman" pitchFamily="18" charset="0"/>
            </a:endParaRPr>
          </a:p>
        </p:txBody>
      </p:sp>
      <p:pic>
        <p:nvPicPr>
          <p:cNvPr id="307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144000" y="14186200"/>
            <a:ext cx="4101454" cy="5382417"/>
          </a:xfrm>
          <a:prstGeom prst="rect">
            <a:avLst/>
          </a:prstGeom>
          <a:noFill/>
          <a:ln w="9525">
            <a:noFill/>
            <a:miter lim="800000"/>
            <a:headEnd/>
            <a:tailEnd/>
          </a:ln>
        </p:spPr>
      </p:pic>
      <p:pic>
        <p:nvPicPr>
          <p:cNvPr id="9" name="Picture 2"/>
          <p:cNvPicPr>
            <a:picLocks noChangeAspect="1" noChangeArrowheads="1"/>
          </p:cNvPicPr>
          <p:nvPr/>
        </p:nvPicPr>
        <p:blipFill>
          <a:blip r:embed="rId4" cstate="email">
            <a:lum bright="26000" contrast="16000"/>
            <a:extLst>
              <a:ext uri="{28A0092B-C50C-407E-A947-70E740481C1C}">
                <a14:useLocalDpi xmlns:a14="http://schemas.microsoft.com/office/drawing/2010/main"/>
              </a:ext>
            </a:extLst>
          </a:blip>
          <a:srcRect/>
          <a:stretch>
            <a:fillRect/>
          </a:stretch>
        </p:blipFill>
        <p:spPr bwMode="auto">
          <a:xfrm>
            <a:off x="6372200" y="332656"/>
            <a:ext cx="2414963" cy="3169203"/>
          </a:xfrm>
          <a:prstGeom prst="rect">
            <a:avLst/>
          </a:prstGeom>
          <a:noFill/>
          <a:ln w="9525">
            <a:noFill/>
            <a:miter lim="800000"/>
            <a:headEnd/>
            <a:tailEnd/>
          </a:ln>
        </p:spPr>
      </p:pic>
      <p:sp>
        <p:nvSpPr>
          <p:cNvPr id="34819" name="Rectangle 9"/>
          <p:cNvSpPr>
            <a:spLocks noChangeArrowheads="1"/>
          </p:cNvSpPr>
          <p:nvPr/>
        </p:nvSpPr>
        <p:spPr bwMode="auto">
          <a:xfrm>
            <a:off x="179388" y="3573463"/>
            <a:ext cx="2376487" cy="1016000"/>
          </a:xfrm>
          <a:prstGeom prst="rect">
            <a:avLst/>
          </a:prstGeom>
          <a:solidFill>
            <a:srgbClr val="C00000"/>
          </a:solidFill>
          <a:ln w="76200">
            <a:solidFill>
              <a:schemeClr val="accent1"/>
            </a:solidFill>
            <a:miter lim="800000"/>
            <a:headEnd/>
            <a:tailEnd/>
          </a:ln>
        </p:spPr>
        <p:txBody>
          <a:bodyPr wrap="none" anchor="ctr"/>
          <a:lstStyle/>
          <a:p>
            <a:pPr algn="ctr"/>
            <a:r>
              <a:rPr lang="ru-RU" altLang="ru-RU" sz="3600" b="1" dirty="0" smtClean="0">
                <a:solidFill>
                  <a:schemeClr val="bg1"/>
                </a:solidFill>
                <a:latin typeface="Times New Roman" pitchFamily="18" charset="0"/>
              </a:rPr>
              <a:t>1963 </a:t>
            </a:r>
            <a:r>
              <a:rPr lang="ru-RU" altLang="ru-RU" sz="3600" b="1" dirty="0">
                <a:solidFill>
                  <a:schemeClr val="bg1"/>
                </a:solidFill>
                <a:latin typeface="Times New Roman" pitchFamily="18" charset="0"/>
              </a:rPr>
              <a:t>год</a:t>
            </a:r>
          </a:p>
        </p:txBody>
      </p:sp>
      <p:pic>
        <p:nvPicPr>
          <p:cNvPr id="3076" name="Picture 4" descr="C:\Users\User\Desktop\59-16 Приз А.А\ф.59 оп. 16 Приз А.А док-и скан\6 Военный билет\ф. 59 оп.16 ед.хр. 6 лист 18.jpg"/>
          <p:cNvPicPr>
            <a:picLocks noChangeAspect="1" noChangeArrowheads="1"/>
          </p:cNvPicPr>
          <p:nvPr/>
        </p:nvPicPr>
        <p:blipFill>
          <a:blip r:embed="rId5" cstate="print"/>
          <a:srcRect/>
          <a:stretch>
            <a:fillRect/>
          </a:stretch>
        </p:blipFill>
        <p:spPr bwMode="auto">
          <a:xfrm>
            <a:off x="251520" y="332656"/>
            <a:ext cx="2387052" cy="3312368"/>
          </a:xfrm>
          <a:prstGeom prst="rect">
            <a:avLst/>
          </a:prstGeom>
          <a:noFill/>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Заголовок 1"/>
          <p:cNvSpPr>
            <a:spLocks noGrp="1"/>
          </p:cNvSpPr>
          <p:nvPr>
            <p:ph type="title"/>
          </p:nvPr>
        </p:nvSpPr>
        <p:spPr/>
        <p:txBody>
          <a:bodyPr/>
          <a:lstStyle/>
          <a:p>
            <a:endParaRPr lang="ru-RU" smtClean="0"/>
          </a:p>
        </p:txBody>
      </p:sp>
      <p:pic>
        <p:nvPicPr>
          <p:cNvPr id="35842" name="Picture 2"/>
          <p:cNvPicPr>
            <a:picLocks noGrp="1" noChangeAspect="1" noChangeArrowheads="1"/>
          </p:cNvPicPr>
          <p:nvPr>
            <p:ph idx="1"/>
          </p:nvPr>
        </p:nvPicPr>
        <p:blipFill>
          <a:blip r:embed="rId2" cstate="print"/>
          <a:srcRect/>
          <a:stretch>
            <a:fillRect/>
          </a:stretch>
        </p:blipFill>
        <p:spPr>
          <a:xfrm>
            <a:off x="0" y="9525"/>
            <a:ext cx="9144000" cy="6858000"/>
          </a:xfrm>
        </p:spPr>
      </p:pic>
      <p:sp>
        <p:nvSpPr>
          <p:cNvPr id="4" name="Скругленный прямоугольник 3"/>
          <p:cNvSpPr/>
          <p:nvPr/>
        </p:nvSpPr>
        <p:spPr>
          <a:xfrm>
            <a:off x="4500563" y="3933825"/>
            <a:ext cx="4225925" cy="2593975"/>
          </a:xfrm>
          <a:prstGeom prst="roundRect">
            <a:avLst/>
          </a:prstGeom>
          <a:solidFill>
            <a:schemeClr val="accent2">
              <a:lumMod val="7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600" b="1" i="1" dirty="0">
                <a:solidFill>
                  <a:schemeClr val="bg1"/>
                </a:solidFill>
                <a:cs typeface="Times New Roman" pitchFamily="18" charset="0"/>
              </a:rPr>
              <a:t>Информация подготовлена на основании  архивных документов </a:t>
            </a:r>
          </a:p>
          <a:p>
            <a:pPr algn="ctr" fontAlgn="auto">
              <a:spcBef>
                <a:spcPts val="0"/>
              </a:spcBef>
              <a:spcAft>
                <a:spcPts val="0"/>
              </a:spcAft>
              <a:defRPr/>
            </a:pPr>
            <a:r>
              <a:rPr lang="ru-RU" sz="1600" b="1" i="1" dirty="0">
                <a:solidFill>
                  <a:schemeClr val="bg1"/>
                </a:solidFill>
                <a:cs typeface="Times New Roman" pitchFamily="18" charset="0"/>
              </a:rPr>
              <a:t>ОАФ № 59 «Участники Великой Отечественной войны», опись № </a:t>
            </a:r>
            <a:r>
              <a:rPr lang="ru-RU" sz="1600" b="1" i="1" dirty="0" smtClean="0">
                <a:solidFill>
                  <a:schemeClr val="bg1"/>
                </a:solidFill>
                <a:cs typeface="Times New Roman" pitchFamily="18" charset="0"/>
              </a:rPr>
              <a:t>16 «Приз Алексей Акимович», </a:t>
            </a:r>
            <a:r>
              <a:rPr lang="ru-RU" sz="1600" b="1" i="1" dirty="0">
                <a:solidFill>
                  <a:schemeClr val="bg1"/>
                </a:solidFill>
                <a:cs typeface="Times New Roman" pitchFamily="18" charset="0"/>
              </a:rPr>
              <a:t>фотодокументов </a:t>
            </a:r>
            <a:r>
              <a:rPr lang="ru-RU" sz="1600" b="1" i="1" dirty="0" err="1">
                <a:solidFill>
                  <a:schemeClr val="bg1"/>
                </a:solidFill>
                <a:cs typeface="Times New Roman" pitchFamily="18" charset="0"/>
              </a:rPr>
              <a:t>фотофонда</a:t>
            </a:r>
            <a:r>
              <a:rPr lang="ru-RU" sz="1600" b="1" i="1" dirty="0">
                <a:solidFill>
                  <a:schemeClr val="bg1"/>
                </a:solidFill>
                <a:cs typeface="Times New Roman" pitchFamily="18" charset="0"/>
              </a:rPr>
              <a:t>  отдела по делам архивов департамента по делам администрации </a:t>
            </a:r>
          </a:p>
          <a:p>
            <a:pPr algn="ctr" fontAlgn="auto">
              <a:spcBef>
                <a:spcPts val="0"/>
              </a:spcBef>
              <a:spcAft>
                <a:spcPts val="0"/>
              </a:spcAft>
              <a:defRPr/>
            </a:pPr>
            <a:r>
              <a:rPr lang="ru-RU" sz="1600" b="1" i="1" dirty="0">
                <a:solidFill>
                  <a:schemeClr val="bg1"/>
                </a:solidFill>
                <a:cs typeface="Times New Roman" pitchFamily="18" charset="0"/>
              </a:rPr>
              <a:t>города Нефтеюганска</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7" name="TextBox 4"/>
          <p:cNvSpPr txBox="1">
            <a:spLocks noChangeArrowheads="1"/>
          </p:cNvSpPr>
          <p:nvPr/>
        </p:nvSpPr>
        <p:spPr bwMode="auto">
          <a:xfrm>
            <a:off x="1619672" y="5877272"/>
            <a:ext cx="4799013" cy="738664"/>
          </a:xfrm>
          <a:prstGeom prst="rect">
            <a:avLst/>
          </a:prstGeom>
          <a:noFill/>
          <a:ln w="9525">
            <a:noFill/>
            <a:miter lim="800000"/>
            <a:headEnd/>
            <a:tailEnd/>
          </a:ln>
        </p:spPr>
        <p:txBody>
          <a:bodyPr wrap="square">
            <a:spAutoFit/>
          </a:bodyPr>
          <a:lstStyle/>
          <a:p>
            <a:pPr algn="r"/>
            <a:r>
              <a:rPr lang="ru-RU" sz="1400" b="1" dirty="0">
                <a:solidFill>
                  <a:srgbClr val="0070C0"/>
                </a:solidFill>
                <a:latin typeface="Century Gothic" pitchFamily="34" charset="0"/>
              </a:rPr>
              <a:t>Объединенный архивный фонд №59 «Участники Великой Отечественной войны</a:t>
            </a:r>
            <a:r>
              <a:rPr lang="ru-RU" sz="1400" b="1" dirty="0" smtClean="0">
                <a:solidFill>
                  <a:srgbClr val="0070C0"/>
                </a:solidFill>
                <a:latin typeface="Century Gothic" pitchFamily="34" charset="0"/>
              </a:rPr>
              <a:t>»,</a:t>
            </a:r>
          </a:p>
          <a:p>
            <a:pPr algn="r"/>
            <a:r>
              <a:rPr lang="ru-RU" sz="1400" b="1" dirty="0" smtClean="0">
                <a:solidFill>
                  <a:srgbClr val="0070C0"/>
                </a:solidFill>
                <a:latin typeface="Century Gothic" pitchFamily="34" charset="0"/>
              </a:rPr>
              <a:t>опись № 16 «Приз Алексей Акимович»</a:t>
            </a:r>
            <a:endParaRPr lang="ru-RU" sz="1400" b="1" dirty="0">
              <a:solidFill>
                <a:srgbClr val="0070C0"/>
              </a:solidFill>
              <a:latin typeface="Century Gothic" pitchFamily="34" charset="0"/>
            </a:endParaRPr>
          </a:p>
        </p:txBody>
      </p:sp>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14337" name="Rectangle 1"/>
          <p:cNvSpPr>
            <a:spLocks noChangeArrowheads="1"/>
          </p:cNvSpPr>
          <p:nvPr/>
        </p:nvSpPr>
        <p:spPr bwMode="auto">
          <a:xfrm>
            <a:off x="1331640" y="0"/>
            <a:ext cx="7812360" cy="12388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a:p>
            <a:pPr algn="just" eaLnBrk="0" hangingPunct="0"/>
            <a:r>
              <a:rPr lang="ru-RU" sz="1600" b="1" dirty="0" smtClean="0">
                <a:solidFill>
                  <a:srgbClr val="800000"/>
                </a:solidFill>
                <a:latin typeface="Arial" pitchFamily="34" charset="0"/>
                <a:ea typeface="Times New Roman" pitchFamily="18" charset="0"/>
                <a:cs typeface="Arial" pitchFamily="34" charset="0"/>
              </a:rPr>
              <a:t>Приз Алексей Акимович</a:t>
            </a:r>
          </a:p>
          <a:p>
            <a:pPr algn="just" eaLnBrk="0" hangingPunct="0"/>
            <a:endParaRPr lang="ru-RU" sz="1600" b="1" dirty="0" smtClean="0">
              <a:solidFill>
                <a:srgbClr val="800000"/>
              </a:solidFill>
              <a:latin typeface="Arial" pitchFamily="34" charset="0"/>
              <a:ea typeface="Times New Roman" pitchFamily="18" charset="0"/>
              <a:cs typeface="Arial" pitchFamily="34" charset="0"/>
            </a:endParaRPr>
          </a:p>
          <a:p>
            <a:pPr algn="just" eaLnBrk="0" hangingPunct="0"/>
            <a:endParaRPr lang="ru-RU" sz="1600" b="1" dirty="0" smtClean="0">
              <a:solidFill>
                <a:srgbClr val="800000"/>
              </a:solidFill>
              <a:latin typeface="Arial" pitchFamily="34" charset="0"/>
              <a:ea typeface="Times New Roman" pitchFamily="18" charset="0"/>
              <a:cs typeface="Arial" pitchFamily="34" charset="0"/>
            </a:endParaRPr>
          </a:p>
          <a:p>
            <a:pPr lvl="0" algn="just" eaLnBrk="0" hangingPunct="0"/>
            <a:endParaRPr lang="ru-RU" sz="1050" dirty="0" smtClean="0">
              <a:solidFill>
                <a:srgbClr val="800000"/>
              </a:solidFill>
              <a:latin typeface="Arial" pitchFamily="34" charset="0"/>
              <a:cs typeface="Arial" pitchFamily="34" charset="0"/>
            </a:endParaRPr>
          </a:p>
        </p:txBody>
      </p:sp>
      <p:sp>
        <p:nvSpPr>
          <p:cNvPr id="1025" name="Rectangle 1"/>
          <p:cNvSpPr>
            <a:spLocks noChangeArrowheads="1"/>
          </p:cNvSpPr>
          <p:nvPr/>
        </p:nvSpPr>
        <p:spPr bwMode="auto">
          <a:xfrm>
            <a:off x="1835696" y="641594"/>
            <a:ext cx="5688632"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ru-RU" sz="1600" dirty="0" smtClean="0">
                <a:solidFill>
                  <a:srgbClr val="800000"/>
                </a:solidFill>
                <a:latin typeface="Times New Roman" pitchFamily="18" charset="0"/>
                <a:cs typeface="Times New Roman" pitchFamily="18" charset="0"/>
              </a:rPr>
              <a:t> </a:t>
            </a:r>
            <a:r>
              <a:rPr lang="ru-RU" sz="1600" dirty="0" smtClean="0">
                <a:latin typeface="Times New Roman" pitchFamily="18" charset="0"/>
                <a:cs typeface="Times New Roman" pitchFamily="18" charset="0"/>
              </a:rPr>
              <a:t> </a:t>
            </a:r>
            <a:r>
              <a:rPr lang="ru-RU" sz="1600" dirty="0" smtClean="0">
                <a:solidFill>
                  <a:srgbClr val="800000"/>
                </a:solidFill>
                <a:latin typeface="Times New Roman" pitchFamily="18" charset="0"/>
                <a:cs typeface="Times New Roman" pitchFamily="18" charset="0"/>
              </a:rPr>
              <a:t>Война пришла, когда Алексей переживал золотую студенческую пору. Студент уже почти третьего курса Ленинградского горного института А.А.Приз встретился лицом к лицу с войной на васильевском острове, фашисты бомбили студенческий городок.</a:t>
            </a:r>
          </a:p>
          <a:p>
            <a:pPr algn="just"/>
            <a:endParaRPr lang="ru-RU" sz="1600" dirty="0" smtClean="0">
              <a:solidFill>
                <a:srgbClr val="800000"/>
              </a:solidFill>
              <a:latin typeface="Times New Roman" pitchFamily="18" charset="0"/>
              <a:cs typeface="Times New Roman" pitchFamily="18" charset="0"/>
            </a:endParaRPr>
          </a:p>
          <a:p>
            <a:pPr algn="just"/>
            <a:r>
              <a:rPr lang="ru-RU" sz="1600" u="sng" dirty="0" smtClean="0">
                <a:solidFill>
                  <a:srgbClr val="800000"/>
                </a:solidFill>
                <a:latin typeface="Times New Roman" pitchFamily="18" charset="0"/>
                <a:cs typeface="Times New Roman" pitchFamily="18" charset="0"/>
              </a:rPr>
              <a:t>ИЗ ВОСПОМИНАНИЙ: </a:t>
            </a:r>
          </a:p>
          <a:p>
            <a:pPr algn="just"/>
            <a:r>
              <a:rPr lang="ru-RU" sz="1600" dirty="0" smtClean="0">
                <a:solidFill>
                  <a:srgbClr val="800000"/>
                </a:solidFill>
                <a:latin typeface="Times New Roman" pitchFamily="18" charset="0"/>
                <a:cs typeface="Times New Roman" pitchFamily="18" charset="0"/>
              </a:rPr>
              <a:t>«Известие о начавшейся войне застигло меня в Ленинграде, когда наш курс готовился выезжать на полевые работы. 22 июня 1941 года все студенты института были собраны  в конференц-зале и декан, одетый уже в военную форму, стал с нами прощаться, сказав, что институт временно прекращает учебный процесс. Всем студентам следовало разъехаться по домам и явиться в военкоматы по месту жительства. Так я узнал о начале войны. </a:t>
            </a:r>
          </a:p>
          <a:p>
            <a:pPr algn="just"/>
            <a:r>
              <a:rPr lang="ru-RU" sz="1600" dirty="0" smtClean="0">
                <a:solidFill>
                  <a:srgbClr val="800000"/>
                </a:solidFill>
                <a:latin typeface="Times New Roman" pitchFamily="18" charset="0"/>
                <a:cs typeface="Times New Roman" pitchFamily="18" charset="0"/>
              </a:rPr>
              <a:t>                                   Начинался новый виток моей жизни».</a:t>
            </a:r>
            <a:endParaRPr lang="ru-RU" sz="1600" dirty="0">
              <a:solidFill>
                <a:srgbClr val="800000"/>
              </a:solidFill>
              <a:latin typeface="Times New Roman" pitchFamily="18" charset="0"/>
              <a:cs typeface="Times New Roman" pitchFamily="18" charset="0"/>
            </a:endParaRPr>
          </a:p>
        </p:txBody>
      </p:sp>
    </p:spTree>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7" name="TextBox 4"/>
          <p:cNvSpPr txBox="1">
            <a:spLocks noChangeArrowheads="1"/>
          </p:cNvSpPr>
          <p:nvPr/>
        </p:nvSpPr>
        <p:spPr bwMode="auto">
          <a:xfrm>
            <a:off x="2051720" y="5517232"/>
            <a:ext cx="4799013" cy="738664"/>
          </a:xfrm>
          <a:prstGeom prst="rect">
            <a:avLst/>
          </a:prstGeom>
          <a:noFill/>
          <a:ln w="9525">
            <a:noFill/>
            <a:miter lim="800000"/>
            <a:headEnd/>
            <a:tailEnd/>
          </a:ln>
        </p:spPr>
        <p:txBody>
          <a:bodyPr wrap="square">
            <a:spAutoFit/>
          </a:bodyPr>
          <a:lstStyle/>
          <a:p>
            <a:pPr algn="r"/>
            <a:r>
              <a:rPr lang="ru-RU" sz="1400" b="1" dirty="0">
                <a:solidFill>
                  <a:srgbClr val="0070C0"/>
                </a:solidFill>
                <a:latin typeface="Century Gothic" pitchFamily="34" charset="0"/>
              </a:rPr>
              <a:t>Объединенный архивный фонд №59 «Участники Великой Отечественной войны</a:t>
            </a:r>
            <a:r>
              <a:rPr lang="ru-RU" sz="1400" b="1" dirty="0" smtClean="0">
                <a:solidFill>
                  <a:srgbClr val="0070C0"/>
                </a:solidFill>
                <a:latin typeface="Century Gothic" pitchFamily="34" charset="0"/>
              </a:rPr>
              <a:t>»,</a:t>
            </a:r>
          </a:p>
          <a:p>
            <a:pPr algn="r"/>
            <a:r>
              <a:rPr lang="ru-RU" sz="1400" b="1" dirty="0" smtClean="0">
                <a:solidFill>
                  <a:srgbClr val="0070C0"/>
                </a:solidFill>
                <a:latin typeface="Century Gothic" pitchFamily="34" charset="0"/>
              </a:rPr>
              <a:t>опись № 16 «Приз Алексей Акимович»</a:t>
            </a:r>
            <a:endParaRPr lang="ru-RU" sz="1400" b="1" dirty="0">
              <a:solidFill>
                <a:srgbClr val="0070C0"/>
              </a:solidFill>
              <a:latin typeface="Century Gothic" pitchFamily="34" charset="0"/>
            </a:endParaRPr>
          </a:p>
        </p:txBody>
      </p:sp>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14337" name="Rectangle 1"/>
          <p:cNvSpPr>
            <a:spLocks noChangeArrowheads="1"/>
          </p:cNvSpPr>
          <p:nvPr/>
        </p:nvSpPr>
        <p:spPr bwMode="auto">
          <a:xfrm>
            <a:off x="1331640" y="-25081"/>
            <a:ext cx="7812360"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eaLnBrk="0" hangingPunct="0"/>
            <a:endParaRPr kumimoji="0" lang="ru-RU" sz="1600" b="1" i="0" u="none" strike="noStrike" cap="none" normalizeH="0" baseline="0" dirty="0" smtClean="0">
              <a:ln>
                <a:noFill/>
              </a:ln>
              <a:solidFill>
                <a:srgbClr val="800000"/>
              </a:solidFill>
              <a:effectLst/>
              <a:latin typeface="Arial" pitchFamily="34" charset="0"/>
              <a:ea typeface="Times New Roman" pitchFamily="18" charset="0"/>
              <a:cs typeface="Arial" pitchFamily="34" charset="0"/>
            </a:endParaRPr>
          </a:p>
          <a:p>
            <a:pPr lvl="0" algn="just" eaLnBrk="0" hangingPunct="0"/>
            <a:r>
              <a:rPr kumimoji="0" lang="ru-RU" sz="1600" b="1" i="0" u="none" strike="noStrike" cap="none" normalizeH="0" baseline="0" dirty="0" smtClean="0">
                <a:ln>
                  <a:noFill/>
                </a:ln>
                <a:solidFill>
                  <a:srgbClr val="800000"/>
                </a:solidFill>
                <a:effectLst/>
                <a:latin typeface="Arial" pitchFamily="34" charset="0"/>
                <a:ea typeface="Times New Roman" pitchFamily="18" charset="0"/>
                <a:cs typeface="Arial" pitchFamily="34" charset="0"/>
              </a:rPr>
              <a:t>Приз Алексей </a:t>
            </a:r>
            <a:r>
              <a:rPr lang="ru-RU" sz="1600" b="1" dirty="0" smtClean="0">
                <a:solidFill>
                  <a:srgbClr val="800000"/>
                </a:solidFill>
                <a:latin typeface="Arial" pitchFamily="34" charset="0"/>
                <a:ea typeface="Times New Roman" pitchFamily="18" charset="0"/>
                <a:cs typeface="Arial" pitchFamily="34" charset="0"/>
              </a:rPr>
              <a:t>Акимович (анкетная информация)</a:t>
            </a:r>
            <a:endParaRPr kumimoji="0" lang="ru-RU" sz="1600" b="1" i="0" u="none" strike="noStrike" cap="none" normalizeH="0" baseline="0" dirty="0" smtClean="0">
              <a:ln>
                <a:noFill/>
              </a:ln>
              <a:solidFill>
                <a:srgbClr val="800000"/>
              </a:solidFill>
              <a:effectLst/>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rgbClr val="80000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rgbClr val="800000"/>
              </a:solidFill>
              <a:effectLst/>
              <a:latin typeface="Arial" pitchFamily="34" charset="0"/>
              <a:ea typeface="Times New Roman" pitchFamily="18" charset="0"/>
              <a:cs typeface="Arial" pitchFamily="34" charset="0"/>
            </a:endParaRPr>
          </a:p>
          <a:p>
            <a:pPr lvl="0" algn="just" eaLnBrk="0" hangingPunct="0"/>
            <a:r>
              <a:rPr lang="ru-RU" sz="1600" dirty="0" smtClean="0">
                <a:solidFill>
                  <a:srgbClr val="800000"/>
                </a:solidFill>
                <a:latin typeface="Arial" pitchFamily="34" charset="0"/>
                <a:ea typeface="Times New Roman" pitchFamily="18" charset="0"/>
                <a:cs typeface="Arial" pitchFamily="34" charset="0"/>
              </a:rPr>
              <a:t>Мобилизация в Красную Армию– </a:t>
            </a:r>
            <a:r>
              <a:rPr lang="ru-RU" sz="1600" b="1" dirty="0" smtClean="0">
                <a:solidFill>
                  <a:srgbClr val="800000"/>
                </a:solidFill>
                <a:latin typeface="Arial" pitchFamily="34" charset="0"/>
                <a:ea typeface="Times New Roman" pitchFamily="18" charset="0"/>
                <a:cs typeface="Arial" pitchFamily="34" charset="0"/>
              </a:rPr>
              <a:t>15 июля 1941 года, военкомат г. Россошь</a:t>
            </a:r>
            <a:endParaRPr lang="ru-RU" sz="1050" dirty="0" smtClean="0">
              <a:solidFill>
                <a:srgbClr val="800000"/>
              </a:solidFill>
              <a:latin typeface="Arial" pitchFamily="34" charset="0"/>
              <a:cs typeface="Arial" pitchFamily="34" charset="0"/>
            </a:endParaRPr>
          </a:p>
          <a:p>
            <a:pPr lvl="0" algn="just" eaLnBrk="0" hangingPunct="0"/>
            <a:r>
              <a:rPr lang="ru-RU" sz="1600" dirty="0" smtClean="0">
                <a:solidFill>
                  <a:srgbClr val="800000"/>
                </a:solidFill>
                <a:latin typeface="Arial" pitchFamily="34" charset="0"/>
                <a:ea typeface="Times New Roman" pitchFamily="18" charset="0"/>
                <a:cs typeface="Arial" pitchFamily="34" charset="0"/>
              </a:rPr>
              <a:t>Начальная военная подготовка) – </a:t>
            </a:r>
            <a:r>
              <a:rPr lang="ru-RU" sz="1600" b="1" dirty="0" smtClean="0">
                <a:solidFill>
                  <a:srgbClr val="800000"/>
                </a:solidFill>
                <a:latin typeface="Arial" pitchFamily="34" charset="0"/>
                <a:ea typeface="Times New Roman" pitchFamily="18" charset="0"/>
                <a:cs typeface="Arial" pitchFamily="34" charset="0"/>
              </a:rPr>
              <a:t>3-х месячная подготовка на крейсере «</a:t>
            </a:r>
            <a:r>
              <a:rPr lang="ru-RU" sz="1600" b="1" dirty="0" err="1" smtClean="0">
                <a:solidFill>
                  <a:srgbClr val="800000"/>
                </a:solidFill>
                <a:latin typeface="Arial" pitchFamily="34" charset="0"/>
                <a:ea typeface="Times New Roman" pitchFamily="18" charset="0"/>
                <a:cs typeface="Arial" pitchFamily="34" charset="0"/>
              </a:rPr>
              <a:t>Червона</a:t>
            </a:r>
            <a:r>
              <a:rPr lang="ru-RU" sz="1600" b="1" dirty="0" smtClean="0">
                <a:solidFill>
                  <a:srgbClr val="800000"/>
                </a:solidFill>
                <a:latin typeface="Arial" pitchFamily="34" charset="0"/>
                <a:ea typeface="Times New Roman" pitchFamily="18" charset="0"/>
                <a:cs typeface="Arial" pitchFamily="34" charset="0"/>
              </a:rPr>
              <a:t> Украина» Черноморского флота</a:t>
            </a:r>
          </a:p>
          <a:p>
            <a:pPr lvl="0" algn="just" eaLnBrk="0" hangingPunct="0"/>
            <a:r>
              <a:rPr lang="ru-RU" sz="1600" b="1" dirty="0" smtClean="0">
                <a:solidFill>
                  <a:srgbClr val="800000"/>
                </a:solidFill>
                <a:latin typeface="Arial" pitchFamily="34" charset="0"/>
                <a:ea typeface="Times New Roman" pitchFamily="18" charset="0"/>
                <a:cs typeface="Arial" pitchFamily="34" charset="0"/>
              </a:rPr>
              <a:t>После окончания  назначен командиром взвода.  Ефрейтор</a:t>
            </a:r>
            <a:endParaRPr lang="ru-RU" sz="1050" dirty="0" smtClean="0">
              <a:solidFill>
                <a:srgbClr val="800000"/>
              </a:solidFill>
              <a:latin typeface="Arial" pitchFamily="34" charset="0"/>
              <a:cs typeface="Arial" pitchFamily="34" charset="0"/>
            </a:endParaRPr>
          </a:p>
          <a:p>
            <a:pPr lvl="0" algn="just" eaLnBrk="0" hangingPunct="0"/>
            <a:r>
              <a:rPr lang="ru-RU" sz="1600" dirty="0" smtClean="0">
                <a:solidFill>
                  <a:srgbClr val="800000"/>
                </a:solidFill>
                <a:latin typeface="Arial" pitchFamily="34" charset="0"/>
                <a:ea typeface="Times New Roman" pitchFamily="18" charset="0"/>
                <a:cs typeface="Arial" pitchFamily="34" charset="0"/>
              </a:rPr>
              <a:t>Боевой путь, участие в боевых операциях - </a:t>
            </a:r>
            <a:r>
              <a:rPr lang="ru-RU" sz="1600" b="1" dirty="0" smtClean="0">
                <a:solidFill>
                  <a:srgbClr val="800000"/>
                </a:solidFill>
                <a:latin typeface="Arial" pitchFamily="34" charset="0"/>
                <a:ea typeface="Times New Roman" pitchFamily="18" charset="0"/>
                <a:cs typeface="Arial" pitchFamily="34" charset="0"/>
              </a:rPr>
              <a:t>с ноября 1941 года  служил на  </a:t>
            </a:r>
            <a:r>
              <a:rPr lang="ru-RU" sz="1600" b="1" dirty="0" err="1" smtClean="0">
                <a:solidFill>
                  <a:srgbClr val="800000"/>
                </a:solidFill>
                <a:latin typeface="Arial" pitchFamily="34" charset="0"/>
                <a:ea typeface="Times New Roman" pitchFamily="18" charset="0"/>
                <a:cs typeface="Arial" pitchFamily="34" charset="0"/>
              </a:rPr>
              <a:t>Северо-Кавказском</a:t>
            </a:r>
            <a:r>
              <a:rPr lang="ru-RU" sz="1600" b="1" dirty="0" smtClean="0">
                <a:solidFill>
                  <a:srgbClr val="800000"/>
                </a:solidFill>
                <a:latin typeface="Arial" pitchFamily="34" charset="0"/>
                <a:ea typeface="Times New Roman" pitchFamily="18" charset="0"/>
                <a:cs typeface="Arial" pitchFamily="34" charset="0"/>
              </a:rPr>
              <a:t>  фронте, воевал в составе 630-го стрелкового полка,  далее - Южный и 4-й Украинский фронты. Участвовал в освобождении Краснодара, Одессы, Севастополя, Херсона.  </a:t>
            </a:r>
          </a:p>
          <a:p>
            <a:pPr lvl="0" algn="just" eaLnBrk="0" hangingPunct="0"/>
            <a:r>
              <a:rPr lang="ru-RU" sz="1600" b="1" dirty="0" smtClean="0">
                <a:solidFill>
                  <a:srgbClr val="800000"/>
                </a:solidFill>
                <a:latin typeface="Arial" pitchFamily="34" charset="0"/>
                <a:ea typeface="Times New Roman" pitchFamily="18" charset="0"/>
                <a:cs typeface="Arial" pitchFamily="34" charset="0"/>
              </a:rPr>
              <a:t>После лечения в госпитале – служил на </a:t>
            </a:r>
            <a:r>
              <a:rPr lang="en-US" sz="1600" b="1" dirty="0" smtClean="0">
                <a:solidFill>
                  <a:srgbClr val="800000"/>
                </a:solidFill>
                <a:latin typeface="Andalus"/>
                <a:ea typeface="Times New Roman" pitchFamily="18" charset="0"/>
                <a:cs typeface="Andalus"/>
              </a:rPr>
              <a:t>II</a:t>
            </a:r>
            <a:r>
              <a:rPr lang="ru-RU" sz="1600" b="1" dirty="0" smtClean="0">
                <a:solidFill>
                  <a:srgbClr val="800000"/>
                </a:solidFill>
                <a:latin typeface="Arial" pitchFamily="34" charset="0"/>
                <a:ea typeface="Times New Roman" pitchFamily="18" charset="0"/>
                <a:cs typeface="Arial" pitchFamily="34" charset="0"/>
              </a:rPr>
              <a:t>-м Украинском </a:t>
            </a:r>
          </a:p>
          <a:p>
            <a:pPr lvl="0" algn="just" eaLnBrk="0" hangingPunct="0"/>
            <a:r>
              <a:rPr lang="ru-RU" sz="1600" b="1" dirty="0" smtClean="0">
                <a:solidFill>
                  <a:srgbClr val="800000"/>
                </a:solidFill>
                <a:latin typeface="Arial" pitchFamily="34" charset="0"/>
                <a:ea typeface="Times New Roman" pitchFamily="18" charset="0"/>
                <a:cs typeface="Arial" pitchFamily="34" charset="0"/>
              </a:rPr>
              <a:t>фронте. Снова был ранен. Затем воевал  в составе 33-го </a:t>
            </a:r>
          </a:p>
          <a:p>
            <a:pPr lvl="0" algn="just" eaLnBrk="0" hangingPunct="0"/>
            <a:r>
              <a:rPr lang="ru-RU" sz="1600" b="1" dirty="0" smtClean="0">
                <a:solidFill>
                  <a:srgbClr val="800000"/>
                </a:solidFill>
                <a:latin typeface="Arial" pitchFamily="34" charset="0"/>
                <a:ea typeface="Times New Roman" pitchFamily="18" charset="0"/>
                <a:cs typeface="Arial" pitchFamily="34" charset="0"/>
              </a:rPr>
              <a:t>    истребительного противотанкового полка </a:t>
            </a:r>
            <a:r>
              <a:rPr lang="en-US" sz="1600" b="1" dirty="0" smtClean="0">
                <a:solidFill>
                  <a:srgbClr val="800000"/>
                </a:solidFill>
                <a:latin typeface="Andalus"/>
                <a:ea typeface="Times New Roman" pitchFamily="18" charset="0"/>
                <a:cs typeface="Andalus"/>
              </a:rPr>
              <a:t>I</a:t>
            </a:r>
            <a:r>
              <a:rPr lang="ru-RU" sz="1600" b="1" dirty="0" smtClean="0">
                <a:solidFill>
                  <a:srgbClr val="800000"/>
                </a:solidFill>
                <a:latin typeface="Arial" pitchFamily="34" charset="0"/>
                <a:ea typeface="Times New Roman" pitchFamily="18" charset="0"/>
                <a:cs typeface="Arial" pitchFamily="34" charset="0"/>
              </a:rPr>
              <a:t>-го Украинского </a:t>
            </a:r>
          </a:p>
          <a:p>
            <a:pPr lvl="0" algn="just" eaLnBrk="0" hangingPunct="0"/>
            <a:r>
              <a:rPr lang="ru-RU" sz="1600" b="1" dirty="0" smtClean="0">
                <a:solidFill>
                  <a:srgbClr val="800000"/>
                </a:solidFill>
                <a:latin typeface="Arial" pitchFamily="34" charset="0"/>
                <a:ea typeface="Times New Roman" pitchFamily="18" charset="0"/>
                <a:cs typeface="Arial" pitchFamily="34" charset="0"/>
              </a:rPr>
              <a:t>     фронта. </a:t>
            </a:r>
          </a:p>
          <a:p>
            <a:pPr lvl="0" algn="just" eaLnBrk="0" hangingPunct="0"/>
            <a:r>
              <a:rPr lang="ru-RU" sz="1600" b="1" dirty="0" smtClean="0">
                <a:solidFill>
                  <a:srgbClr val="800000"/>
                </a:solidFill>
                <a:latin typeface="Arial" pitchFamily="34" charset="0"/>
                <a:ea typeface="Times New Roman" pitchFamily="18" charset="0"/>
                <a:cs typeface="Arial" pitchFamily="34" charset="0"/>
              </a:rPr>
              <a:t>                      День Победы встретил в Венгрии </a:t>
            </a:r>
          </a:p>
          <a:p>
            <a:pPr lvl="0" algn="just" eaLnBrk="0" hangingPunct="0"/>
            <a:r>
              <a:rPr lang="ru-RU" sz="1600" b="1" dirty="0" smtClean="0">
                <a:solidFill>
                  <a:srgbClr val="800000"/>
                </a:solidFill>
                <a:latin typeface="Arial" pitchFamily="34" charset="0"/>
                <a:ea typeface="Times New Roman" pitchFamily="18" charset="0"/>
                <a:cs typeface="Arial" pitchFamily="34" charset="0"/>
              </a:rPr>
              <a:t>                 </a:t>
            </a:r>
          </a:p>
          <a:p>
            <a:pPr lvl="0" algn="just" eaLnBrk="0" hangingPunct="0"/>
            <a:r>
              <a:rPr lang="ru-RU" sz="1600" b="1" dirty="0" smtClean="0">
                <a:solidFill>
                  <a:srgbClr val="800000"/>
                </a:solidFill>
                <a:latin typeface="Arial" pitchFamily="34" charset="0"/>
                <a:ea typeface="Times New Roman" pitchFamily="18" charset="0"/>
                <a:cs typeface="Arial" pitchFamily="34" charset="0"/>
              </a:rPr>
              <a:t>                     Участник войны с Японией: воевал на </a:t>
            </a:r>
          </a:p>
          <a:p>
            <a:pPr lvl="0" algn="just" eaLnBrk="0" hangingPunct="0"/>
            <a:r>
              <a:rPr lang="ru-RU" sz="1600" b="1" dirty="0" smtClean="0">
                <a:solidFill>
                  <a:srgbClr val="800000"/>
                </a:solidFill>
                <a:latin typeface="Andalus"/>
                <a:ea typeface="Times New Roman" pitchFamily="18" charset="0"/>
                <a:cs typeface="Andalus"/>
              </a:rPr>
              <a:t>                            </a:t>
            </a:r>
            <a:r>
              <a:rPr lang="en-US" sz="1600" b="1" dirty="0" smtClean="0">
                <a:solidFill>
                  <a:srgbClr val="800000"/>
                </a:solidFill>
                <a:latin typeface="Andalus"/>
                <a:ea typeface="Times New Roman" pitchFamily="18" charset="0"/>
                <a:cs typeface="Andalus"/>
              </a:rPr>
              <a:t>II</a:t>
            </a:r>
            <a:r>
              <a:rPr lang="ru-RU" sz="1600" b="1" dirty="0" smtClean="0">
                <a:solidFill>
                  <a:srgbClr val="800000"/>
                </a:solidFill>
                <a:latin typeface="Arial" pitchFamily="34" charset="0"/>
                <a:ea typeface="Times New Roman" pitchFamily="18" charset="0"/>
                <a:cs typeface="Arial" pitchFamily="34" charset="0"/>
              </a:rPr>
              <a:t>-м Дальневосточном  фронте в Маньчжурии </a:t>
            </a:r>
          </a:p>
          <a:p>
            <a:pPr lvl="0" algn="just" eaLnBrk="0" hangingPunct="0"/>
            <a:r>
              <a:rPr lang="ru-RU" sz="1600" b="1" dirty="0" smtClean="0">
                <a:solidFill>
                  <a:srgbClr val="800000"/>
                </a:solidFill>
                <a:latin typeface="Arial" pitchFamily="34" charset="0"/>
                <a:ea typeface="Times New Roman" pitchFamily="18" charset="0"/>
                <a:cs typeface="Arial" pitchFamily="34" charset="0"/>
              </a:rPr>
              <a:t>                         с 16 августа по 3 сентября 1945 года </a:t>
            </a:r>
          </a:p>
          <a:p>
            <a:pPr lvl="0" eaLnBrk="0" hangingPunct="0"/>
            <a:r>
              <a:rPr lang="ru-RU" b="1" dirty="0" smtClean="0">
                <a:solidFill>
                  <a:srgbClr val="800000"/>
                </a:solidFill>
                <a:latin typeface="Arial" pitchFamily="34" charset="0"/>
                <a:ea typeface="Times New Roman" pitchFamily="18" charset="0"/>
                <a:cs typeface="Arial" pitchFamily="34" charset="0"/>
              </a:rPr>
              <a:t>                   Демобилизован в декабре 1946 года</a:t>
            </a:r>
            <a:endParaRPr lang="ru-RU" dirty="0" smtClean="0">
              <a:solidFill>
                <a:srgbClr val="800000"/>
              </a:solidFill>
              <a:latin typeface="Arial" pitchFamily="34" charset="0"/>
              <a:cs typeface="Arial" pitchFamily="34" charset="0"/>
            </a:endParaRPr>
          </a:p>
        </p:txBody>
      </p:sp>
      <p:sp>
        <p:nvSpPr>
          <p:cNvPr id="7" name="Прямоугольник 6"/>
          <p:cNvSpPr/>
          <p:nvPr/>
        </p:nvSpPr>
        <p:spPr>
          <a:xfrm>
            <a:off x="4047843" y="476672"/>
            <a:ext cx="1927514" cy="369332"/>
          </a:xfrm>
          <a:prstGeom prst="rect">
            <a:avLst/>
          </a:prstGeom>
        </p:spPr>
        <p:txBody>
          <a:bodyPr wrap="none">
            <a:spAutoFit/>
          </a:bodyPr>
          <a:lstStyle/>
          <a:p>
            <a:pPr lvl="0" algn="ctr" eaLnBrk="0" hangingPunct="0"/>
            <a:r>
              <a:rPr lang="ru-RU" b="1" u="sng" dirty="0" smtClean="0">
                <a:solidFill>
                  <a:srgbClr val="FF6600"/>
                </a:solidFill>
                <a:latin typeface="Arial" pitchFamily="34" charset="0"/>
                <a:ea typeface="Times New Roman" pitchFamily="18" charset="0"/>
                <a:cs typeface="Arial" pitchFamily="34" charset="0"/>
              </a:rPr>
              <a:t>Военные годы </a:t>
            </a:r>
            <a:endParaRPr lang="ru-RU" dirty="0" smtClean="0">
              <a:solidFill>
                <a:srgbClr val="FF6600"/>
              </a:solidFill>
              <a:latin typeface="Arial" pitchFamily="34" charset="0"/>
              <a:cs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2015525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1749" name="TextBox 8"/>
          <p:cNvSpPr txBox="1">
            <a:spLocks noChangeArrowheads="1"/>
          </p:cNvSpPr>
          <p:nvPr/>
        </p:nvSpPr>
        <p:spPr bwMode="auto">
          <a:xfrm>
            <a:off x="4716463" y="1773238"/>
            <a:ext cx="3095625" cy="368300"/>
          </a:xfrm>
          <a:prstGeom prst="rect">
            <a:avLst/>
          </a:prstGeom>
          <a:noFill/>
          <a:ln w="9525">
            <a:noFill/>
            <a:miter lim="800000"/>
            <a:headEnd/>
            <a:tailEnd/>
          </a:ln>
        </p:spPr>
        <p:txBody>
          <a:bodyPr>
            <a:spAutoFit/>
          </a:bodyPr>
          <a:lstStyle/>
          <a:p>
            <a:r>
              <a:rPr lang="ru-RU">
                <a:latin typeface="Century Gothic" pitchFamily="34" charset="0"/>
              </a:rPr>
              <a:t> </a:t>
            </a:r>
          </a:p>
        </p:txBody>
      </p:sp>
      <p:sp>
        <p:nvSpPr>
          <p:cNvPr id="8" name="Прямоугольник 7"/>
          <p:cNvSpPr/>
          <p:nvPr/>
        </p:nvSpPr>
        <p:spPr>
          <a:xfrm>
            <a:off x="2286000" y="2807997"/>
            <a:ext cx="4572000" cy="552202"/>
          </a:xfrm>
          <a:prstGeom prst="rect">
            <a:avLst/>
          </a:prstGeom>
        </p:spPr>
        <p:txBody>
          <a:bodyPr>
            <a:spAutoFit/>
          </a:bodyPr>
          <a:lstStyle/>
          <a:p>
            <a:pPr algn="ctr" fontAlgn="auto">
              <a:lnSpc>
                <a:spcPct val="83000"/>
              </a:lnSpc>
              <a:spcAft>
                <a:spcPts val="0"/>
              </a:spcAft>
              <a:defRPr/>
            </a:pPr>
            <a:endParaRPr lang="ru-RU" b="1" spc="50" dirty="0" smtClean="0">
              <a:ln w="9525" cmpd="sng">
                <a:solidFill>
                  <a:schemeClr val="accent1"/>
                </a:solidFill>
                <a:prstDash val="solid"/>
              </a:ln>
              <a:solidFill>
                <a:srgbClr val="C00000"/>
              </a:solidFill>
              <a:effectLst>
                <a:glow rad="38100">
                  <a:schemeClr val="accent1">
                    <a:alpha val="40000"/>
                  </a:schemeClr>
                </a:glow>
              </a:effectLst>
            </a:endParaRPr>
          </a:p>
          <a:p>
            <a:pPr algn="ctr" fontAlgn="auto">
              <a:lnSpc>
                <a:spcPct val="83000"/>
              </a:lnSpc>
              <a:spcAft>
                <a:spcPts val="0"/>
              </a:spcAft>
              <a:defRPr/>
            </a:pPr>
            <a:endParaRPr lang="ru-RU" b="1" spc="50" dirty="0">
              <a:ln w="9525" cmpd="sng">
                <a:solidFill>
                  <a:schemeClr val="accent1"/>
                </a:solidFill>
                <a:prstDash val="solid"/>
              </a:ln>
              <a:solidFill>
                <a:srgbClr val="C00000"/>
              </a:solidFill>
              <a:effectLst>
                <a:glow rad="38100">
                  <a:schemeClr val="accent1">
                    <a:alpha val="40000"/>
                  </a:schemeClr>
                </a:glow>
              </a:effectLst>
            </a:endParaRPr>
          </a:p>
        </p:txBody>
      </p:sp>
      <p:sp>
        <p:nvSpPr>
          <p:cNvPr id="10" name="TextBox 4"/>
          <p:cNvSpPr txBox="1">
            <a:spLocks noChangeArrowheads="1"/>
          </p:cNvSpPr>
          <p:nvPr/>
        </p:nvSpPr>
        <p:spPr bwMode="auto">
          <a:xfrm>
            <a:off x="1475656" y="5517232"/>
            <a:ext cx="4799013" cy="954107"/>
          </a:xfrm>
          <a:prstGeom prst="rect">
            <a:avLst/>
          </a:prstGeom>
          <a:noFill/>
          <a:ln w="9525">
            <a:noFill/>
            <a:miter lim="800000"/>
            <a:headEnd/>
            <a:tailEnd/>
          </a:ln>
        </p:spPr>
        <p:txBody>
          <a:bodyPr wrap="square">
            <a:spAutoFit/>
          </a:bodyPr>
          <a:lstStyle/>
          <a:p>
            <a:pPr algn="r"/>
            <a:r>
              <a:rPr lang="ru-RU" sz="1400" b="1" dirty="0">
                <a:solidFill>
                  <a:srgbClr val="0070C0"/>
                </a:solidFill>
                <a:latin typeface="Cambria" pitchFamily="18" charset="0"/>
                <a:ea typeface="BatangChe" pitchFamily="49" charset="-127"/>
                <a:cs typeface="Aharoni" pitchFamily="2" charset="-79"/>
              </a:rPr>
              <a:t>Объединенный архивный фонд №59 «Участники Великой Отечественной </a:t>
            </a:r>
            <a:r>
              <a:rPr lang="ru-RU" sz="1400" b="1" dirty="0" smtClean="0">
                <a:solidFill>
                  <a:srgbClr val="0070C0"/>
                </a:solidFill>
                <a:latin typeface="Cambria" pitchFamily="18" charset="0"/>
                <a:ea typeface="BatangChe" pitchFamily="49" charset="-127"/>
                <a:cs typeface="Aharoni" pitchFamily="2" charset="-79"/>
              </a:rPr>
              <a:t>войны»,</a:t>
            </a:r>
          </a:p>
          <a:p>
            <a:pPr algn="r"/>
            <a:r>
              <a:rPr lang="ru-RU" sz="1400" b="1" dirty="0" smtClean="0">
                <a:solidFill>
                  <a:srgbClr val="0070C0"/>
                </a:solidFill>
                <a:latin typeface="Cambria" pitchFamily="18" charset="0"/>
                <a:ea typeface="BatangChe" pitchFamily="49" charset="-127"/>
                <a:cs typeface="Aharoni" pitchFamily="2" charset="-79"/>
              </a:rPr>
              <a:t>опись № 16 «Приз Алексей Акимович»</a:t>
            </a:r>
          </a:p>
          <a:p>
            <a:pPr algn="r"/>
            <a:r>
              <a:rPr lang="ru-RU" sz="1400" b="1" dirty="0" smtClean="0">
                <a:latin typeface="Cambria" pitchFamily="18" charset="0"/>
                <a:ea typeface="BatangChe" pitchFamily="49" charset="-127"/>
                <a:cs typeface="Aharoni" pitchFamily="2" charset="-79"/>
              </a:rPr>
              <a:t> </a:t>
            </a:r>
            <a:endParaRPr lang="ru-RU" sz="1400" b="1" dirty="0">
              <a:latin typeface="Cambria" pitchFamily="18" charset="0"/>
              <a:ea typeface="BatangChe" pitchFamily="49" charset="-127"/>
              <a:cs typeface="Aharoni" pitchFamily="2" charset="-79"/>
            </a:endParaRPr>
          </a:p>
        </p:txBody>
      </p:sp>
      <p:pic>
        <p:nvPicPr>
          <p:cNvPr id="29" name="Picture 17" descr="C:\Users\User\Desktop\59-16 Приз А.А\ф.59 оп. 16 Приз А.А док-и скан\6 Военный билет\ф. 59 оп.16 ед.хр. 6 лист 14.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206750" y="-1683568"/>
            <a:ext cx="5937250" cy="3888432"/>
          </a:xfrm>
          <a:prstGeom prst="rect">
            <a:avLst/>
          </a:prstGeom>
          <a:noFill/>
        </p:spPr>
      </p:pic>
      <p:pic>
        <p:nvPicPr>
          <p:cNvPr id="28" name="Picture 18" descr="C:\Users\User\Desktop\59-16 Приз А.А\ф.59 оп. 16 Приз А.А док-и скан\6 Военный билет\ф. 59 оп.16 ед.хр. 6 лист 15.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187624" y="0"/>
            <a:ext cx="5328592" cy="4653136"/>
          </a:xfrm>
          <a:prstGeom prst="rect">
            <a:avLst/>
          </a:prstGeom>
          <a:noFill/>
        </p:spPr>
      </p:pic>
      <p:pic>
        <p:nvPicPr>
          <p:cNvPr id="1046" name="Picture 22" descr="C:\Users\User\Desktop\59-16 Приз А.А\ф.59 оп. 16 Приз А.А док-и скан\6 Военный билет\ф. 59 оп.16 ед.хр. 6 лист 19.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195736" y="2204864"/>
            <a:ext cx="5184574" cy="3152758"/>
          </a:xfrm>
          <a:prstGeom prst="rect">
            <a:avLst/>
          </a:prstGeom>
          <a:noFill/>
        </p:spPr>
      </p:pic>
    </p:spTree>
  </p:cSld>
  <p:clrMapOvr>
    <a:masterClrMapping/>
  </p:clrMapOvr>
  <p:transition spd="slow">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 xmlns:thm15="http://schemas.microsoft.com/office/thememl/2012/main" name="Savon" id="{1306E473-ED32-493B-A2D0-240A757EDD34}" vid="{C20BADFE-D095-436F-9677-9264042809F0}"/>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TM03457510[[fn=Савон]]</Template>
  <TotalTime>839</TotalTime>
  <Words>5207</Words>
  <Application>Microsoft Office PowerPoint</Application>
  <PresentationFormat>Экран (4:3)</PresentationFormat>
  <Paragraphs>509</Paragraphs>
  <Slides>62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62</vt:i4>
      </vt:variant>
    </vt:vector>
  </HeadingPairs>
  <TitlesOfParts>
    <vt:vector size="63" baseType="lpstr">
      <vt:lpstr>Savon</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Жорник Ирина Яковлевна.</dc:title>
  <cp:lastModifiedBy>Duma</cp:lastModifiedBy>
  <cp:revision>82</cp:revision>
  <dcterms:modified xsi:type="dcterms:W3CDTF">2015-06-30T12:06:47Z</dcterms:modified>
</cp:coreProperties>
</file>