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6" r:id="rId6"/>
    <p:sldId id="267" r:id="rId7"/>
    <p:sldId id="261" r:id="rId8"/>
    <p:sldId id="264" r:id="rId9"/>
    <p:sldId id="259" r:id="rId10"/>
    <p:sldId id="258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36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97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22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58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00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80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9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32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64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00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93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80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75EF-9F01-4216-BFE6-611EE395AED5}" type="datetimeFigureOut">
              <a:rPr lang="ru-RU" smtClean="0"/>
              <a:t>27.03.2025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0AB937-F269-4CC3-88C5-C9DF63FA64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40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898" y="50447"/>
            <a:ext cx="868219" cy="6858000"/>
          </a:xfrm>
        </p:spPr>
        <p:txBody>
          <a:bodyPr vert="wordArtVert">
            <a:normAutofit fontScale="90000"/>
          </a:bodyPr>
          <a:lstStyle/>
          <a:p>
            <a:r>
              <a:rPr lang="ru-RU" sz="4400" i="1" dirty="0">
                <a:solidFill>
                  <a:srgbClr val="0000CC"/>
                </a:solidFill>
                <a:latin typeface="Arial Black" panose="020B0A04020102020204" pitchFamily="34" charset="0"/>
              </a:rPr>
              <a:t>у</a:t>
            </a:r>
            <a:r>
              <a:rPr lang="ru-RU" sz="4400" i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чителей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8556" y="3479447"/>
            <a:ext cx="3252571" cy="315537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90 лет назад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родилась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Капитонова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Римма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Константиновна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(24.03.1935-20.02.2019)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заслуженный учитель школы РСФСР,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методист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комитета народного образования города Нефтеюганска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1208" y="367145"/>
            <a:ext cx="935904" cy="6509327"/>
          </a:xfrm>
          <a:prstGeom prst="rect">
            <a:avLst/>
          </a:prstGeom>
        </p:spPr>
        <p:txBody>
          <a:bodyPr vert="wordArtVert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500" i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У</a:t>
            </a:r>
            <a:r>
              <a:rPr lang="ru-RU" sz="6700" i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читель</a:t>
            </a:r>
            <a:endParaRPr lang="ru-RU" sz="67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Фото Школа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71" y="432023"/>
            <a:ext cx="5166483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Изображения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20" y="161781"/>
            <a:ext cx="2532632" cy="322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0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12" y="4016438"/>
            <a:ext cx="3909213" cy="2657473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Р.К.Капитонова </a:t>
            </a:r>
            <a:r>
              <a:rPr lang="ru-RU" sz="1400" dirty="0">
                <a:solidFill>
                  <a:srgbClr val="0000CC"/>
                </a:solidFill>
                <a:latin typeface="Arial Black" panose="020B0A04020102020204" pitchFamily="34" charset="0"/>
              </a:rPr>
              <a:t>во время экскурсии по </a:t>
            </a:r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Парижу. 1997 год. </a:t>
            </a:r>
            <a:b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Фонд 89, опись 2, дело 19.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Для справки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 Собор Парижской Богоматери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также Парижский собор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Нотр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-Дам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или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Нотр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-Дам-де-Пари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— католический храм в центре Парижа, один из символов французской столицы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06" y="136587"/>
            <a:ext cx="2829924" cy="37782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36587"/>
            <a:ext cx="6946321" cy="216846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51015" y="2520203"/>
            <a:ext cx="3222789" cy="869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Вырезка из автобиографии.</a:t>
            </a:r>
          </a:p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 1998 год. </a:t>
            </a:r>
            <a:b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Фонд 89, опись 2, дело 1.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5350" y="34986"/>
            <a:ext cx="7167707" cy="23557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00" y="2492376"/>
            <a:ext cx="3162857" cy="46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2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61" y="95249"/>
            <a:ext cx="4809639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160" y="5495924"/>
            <a:ext cx="4809639" cy="11016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924943" y="2400300"/>
            <a:ext cx="3909213" cy="2657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Отзыв о любимом учителе: </a:t>
            </a:r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Лутошкина</a:t>
            </a:r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 Татьяна</a:t>
            </a:r>
          </a:p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 1972 год. </a:t>
            </a:r>
          </a:p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10 б класс. </a:t>
            </a:r>
          </a:p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Фонд 89, опись 2, дело 8, листы 3-4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44511"/>
            <a:ext cx="4943475" cy="655309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37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386" y="-1"/>
            <a:ext cx="10355263" cy="4924426"/>
          </a:xfrm>
        </p:spPr>
        <p:txBody>
          <a:bodyPr>
            <a:normAutofit fontScale="77500" lnSpcReduction="20000"/>
          </a:bodyPr>
          <a:lstStyle/>
          <a:p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</a:rPr>
              <a:t>«Лицо</a:t>
            </a:r>
            <a:r>
              <a:rPr lang="ru-RU" sz="1900" b="1" i="1" dirty="0">
                <a:solidFill>
                  <a:schemeClr val="accent1">
                    <a:lumMod val="75000"/>
                  </a:schemeClr>
                </a:solidFill>
              </a:rPr>
              <a:t>, излучающее доброту и радушие, излучающее свет каждой черточкой и морщинкой - такой я увидела впервые Римму Константиновну Капитонову.</a:t>
            </a:r>
          </a:p>
          <a:p>
            <a:r>
              <a:rPr lang="ru-RU" b="1" dirty="0">
                <a:solidFill>
                  <a:srgbClr val="0000CC"/>
                </a:solidFill>
              </a:rPr>
              <a:t>Удивительно симпатичная женщина приветливо встретила меня на пороге сво­его дома. И первое впечатление не обма­нуло. Скорее, наоборот: чем лучше я узна­вала мою героиню, тем больше поражалась ее обаянию и неподдельному интересу к жизни и </a:t>
            </a:r>
            <a:r>
              <a:rPr lang="ru-RU" b="1" dirty="0" smtClean="0">
                <a:solidFill>
                  <a:srgbClr val="0000CC"/>
                </a:solidFill>
              </a:rPr>
              <a:t>людям».</a:t>
            </a:r>
            <a:endParaRPr lang="ru-RU" b="1" dirty="0">
              <a:solidFill>
                <a:srgbClr val="0000CC"/>
              </a:solidFill>
            </a:endParaRPr>
          </a:p>
          <a:p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</a:rPr>
              <a:t>Так отзывалась о Римме Капитоновне Дарья Каира, журналист газеты «Здравствуйте, нефтеюганцы!» во время интервью в 2010 году для  биографической статьи «</a:t>
            </a:r>
            <a:r>
              <a:rPr lang="ru-RU" sz="1900" b="1" i="1" dirty="0">
                <a:solidFill>
                  <a:schemeClr val="accent1">
                    <a:lumMod val="75000"/>
                  </a:schemeClr>
                </a:solidFill>
              </a:rPr>
              <a:t>Счастье - когда </a:t>
            </a:r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</a:rPr>
              <a:t>тебя понимают </a:t>
            </a:r>
            <a:r>
              <a:rPr lang="ru-RU" sz="1900" b="1" i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</a:rPr>
              <a:t>вспоминают». Эпиграфом для статьи выступили слова героини: «</a:t>
            </a:r>
            <a:r>
              <a:rPr lang="ru-RU" sz="1900" b="1" i="1" dirty="0">
                <a:solidFill>
                  <a:schemeClr val="accent1">
                    <a:lumMod val="75000"/>
                  </a:schemeClr>
                </a:solidFill>
              </a:rPr>
              <a:t>Для меня было не важно, буду ли я учителем или преподавателем, главное, что я буду работать с книгой</a:t>
            </a:r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</a:p>
          <a:p>
            <a:r>
              <a:rPr lang="ru-RU" b="1" u="sng" dirty="0" smtClean="0">
                <a:solidFill>
                  <a:srgbClr val="0000CC"/>
                </a:solidFill>
              </a:rPr>
              <a:t>Цитаты из статьи</a:t>
            </a:r>
            <a:r>
              <a:rPr lang="ru-RU" b="1" dirty="0" smtClean="0">
                <a:solidFill>
                  <a:srgbClr val="0000CC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 «Воспитатель </a:t>
            </a:r>
            <a:r>
              <a:rPr lang="ru-RU" b="1" dirty="0">
                <a:solidFill>
                  <a:srgbClr val="0000CC"/>
                </a:solidFill>
              </a:rPr>
              <a:t>группы продленного дня, завуч школы, директор, заведующая мето­дическим кабинетом </a:t>
            </a:r>
            <a:r>
              <a:rPr lang="ru-RU" b="1" dirty="0">
                <a:solidFill>
                  <a:srgbClr val="0000CC"/>
                </a:solidFill>
              </a:rPr>
              <a:t>гороно</a:t>
            </a:r>
            <a:r>
              <a:rPr lang="ru-RU" b="1" dirty="0">
                <a:solidFill>
                  <a:srgbClr val="0000CC"/>
                </a:solidFill>
              </a:rPr>
              <a:t>, заместитель председателя комитета образования - таков ее послужной </a:t>
            </a:r>
            <a:r>
              <a:rPr lang="ru-RU" b="1" dirty="0" smtClean="0">
                <a:solidFill>
                  <a:srgbClr val="0000CC"/>
                </a:solidFill>
              </a:rPr>
              <a:t>список.» </a:t>
            </a:r>
          </a:p>
          <a:p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«Целеустремленная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, инициа­тивная, добросовестная, ответственная, де­ловитая, энергичная, внимательная, щед­рая - такой ее знает учительство города, та­кой знают и помнят ее ученики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.»</a:t>
            </a:r>
            <a:endParaRPr lang="ru-RU" sz="21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«Такая </a:t>
            </a:r>
            <a:r>
              <a:rPr lang="ru-RU" b="1" dirty="0">
                <a:solidFill>
                  <a:srgbClr val="0000CC"/>
                </a:solidFill>
              </a:rPr>
              <a:t>насыщенная и необычная жизнь этой прекрасной женщины, милой и общи­тельной, абсолютно логично привела меня к вопросу о жизненном кредо, на который она, на мой взгляд, ответила оригинально. Римма Константиновна поведала мне о хо­рошем фильме про учителей - «Доживем до понедельника». Там один из старше­классников, рассуждая в сочинении на тему «Что такое счастье?» пишет: «Счастье - это когда тебя понимают». Вот и Римма Кон­стантиновна придерживается того же мне­ния: «Очень важно, чтобы тебя понимали, а главное - вспоминали».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4362" y="4686300"/>
            <a:ext cx="9938538" cy="1987611"/>
          </a:xfrm>
        </p:spPr>
        <p:txBody>
          <a:bodyPr>
            <a:noAutofit/>
          </a:bodyPr>
          <a:lstStyle/>
          <a:p>
            <a:pPr algn="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Капитонова Римма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Константиновна, мы Вас помним,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помнит город Нефтеюганск, его жители – Ваши коллеги,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учителя-ученики и просто Ваши ученики</a:t>
            </a:r>
            <a:r>
              <a:rPr lang="ru-RU" sz="1800" b="1" dirty="0" smtClean="0">
                <a:solidFill>
                  <a:srgbClr val="0000CC"/>
                </a:solidFill>
              </a:rPr>
              <a:t/>
            </a:r>
            <a:br>
              <a:rPr lang="ru-RU" sz="1800" b="1" dirty="0" smtClean="0">
                <a:solidFill>
                  <a:srgbClr val="0000CC"/>
                </a:solidFill>
              </a:rPr>
            </a:br>
            <a:r>
              <a:rPr lang="ru-RU" sz="1800" b="1" dirty="0">
                <a:solidFill>
                  <a:srgbClr val="0000CC"/>
                </a:solidFill>
              </a:rPr>
              <a:t/>
            </a:r>
            <a:br>
              <a:rPr lang="ru-RU" sz="1800" b="1" dirty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Подготовлено в память о Р.К.Капитоновой  на основании архивных документов</a:t>
            </a:r>
            <a:br>
              <a:rPr lang="ru-RU" sz="18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Фонд 89, опись 2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04775" y="0"/>
            <a:ext cx="1939137" cy="714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2010 год</a:t>
            </a:r>
          </a:p>
          <a:p>
            <a:pPr algn="ctr"/>
            <a:r>
              <a:rPr lang="ru-RU" sz="1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Фонд 89, опись 2, дело 9, лист 8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6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9" y="0"/>
            <a:ext cx="5132254" cy="67754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455" y="73891"/>
            <a:ext cx="7315200" cy="6784109"/>
          </a:xfrm>
        </p:spPr>
        <p:txBody>
          <a:bodyPr>
            <a:normAutofit fontScale="85000" lnSpcReduction="10000"/>
          </a:bodyPr>
          <a:lstStyle/>
          <a:p>
            <a:r>
              <a:rPr lang="ru-RU" sz="2300" b="1" i="1" dirty="0">
                <a:solidFill>
                  <a:schemeClr val="accent1">
                    <a:lumMod val="75000"/>
                  </a:schemeClr>
                </a:solidFill>
              </a:rPr>
              <a:t>Капитонова Римма Константиновна, уроженка города Ханты-Мансийска, Тюменской области, росла в семье служащих.   В 1942 году пошла в школу п.Яр-Сале, Ямало-Ненецкого округа. В 1957 году окончила Кировский педагогический институт им.В.И.Ленина по специальности: учитель русского языка и литературы.</a:t>
            </a:r>
          </a:p>
          <a:p>
            <a:r>
              <a:rPr lang="ru-RU" b="1" dirty="0">
                <a:solidFill>
                  <a:srgbClr val="0000CC"/>
                </a:solidFill>
              </a:rPr>
              <a:t>В 1977 году семья Риммы Константиновны приехала в город Нефтеюганск. Год проработав заместителем директора в средней школе № 6, Р.К.Капитонова переходит на работу в городской отдел народного образования в качестве заведующей методическим кабинетом. Учитель учителей – так о ней отзывались коллеги-педагоги. За два десятка лет работы в комитете народного образования, неоднократно участвовала в работе различных городских, союзных, республиканских, областных семинарах, конференциях, совещаниях, курсах. </a:t>
            </a:r>
          </a:p>
          <a:p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За многолетний и добросовестный труд и вклад в развитие и становление системы образования в городе Нефтеюганске, Капитонова Римма Константиновна удостоена звания «Заслуженный учитель школы РСФСР», награждена медалями, грамотами и дипломами.</a:t>
            </a:r>
          </a:p>
          <a:p>
            <a:r>
              <a:rPr lang="ru-RU" b="1" dirty="0">
                <a:solidFill>
                  <a:srgbClr val="0000CC"/>
                </a:solidFill>
              </a:rPr>
              <a:t>В 1998 году документы Р.К.Капитоновой поступили на хранение в Нефтеюганский архив. Среди документов: автобиография, почетные грамоты за высокие трудовые показатели, удостоверения к наградам, производственная характеристика, вырезки из газет, поздравления, фотодокументы.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65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84" y="85796"/>
            <a:ext cx="9499828" cy="5380807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42796" y="5642094"/>
            <a:ext cx="10142804" cy="1215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</a:rPr>
              <a:t>Р. К. </a:t>
            </a: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  <a:t>Капитонова (на заднем плане слева) в составе конкурсной комиссии во </a:t>
            </a:r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</a:rPr>
              <a:t>время показательного урока в начальном классе </a:t>
            </a: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  <a:t>школы </a:t>
            </a:r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</a:rPr>
              <a:t>№ 5 </a:t>
            </a: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  <a:t>в рамках городского семинара руководителей </a:t>
            </a:r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</a:rPr>
              <a:t>школ</a:t>
            </a: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1981 год. Фонд 89, опись 2, дело 12.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" y="3025584"/>
            <a:ext cx="1696734" cy="2258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14" y="0"/>
            <a:ext cx="10307752" cy="694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6478166"/>
            <a:ext cx="1244600" cy="750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605" y="1190414"/>
            <a:ext cx="2221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Статья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Р.К.Капитонвой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«Конкретная помощь педагогу»  в журнале «Народное образование».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1983 год </a:t>
            </a:r>
          </a:p>
          <a:p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Фонд 89,опись 2,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дело 11.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2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5725" y="4991100"/>
            <a:ext cx="4267200" cy="1552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CC"/>
                </a:solidFill>
              </a:rPr>
              <a:t>Р</a:t>
            </a:r>
            <a:r>
              <a:rPr lang="ru-RU" b="1" dirty="0">
                <a:solidFill>
                  <a:srgbClr val="0000CC"/>
                </a:solidFill>
              </a:rPr>
              <a:t>. К. </a:t>
            </a:r>
            <a:r>
              <a:rPr lang="ru-RU" b="1" dirty="0" smtClean="0">
                <a:solidFill>
                  <a:srgbClr val="0000CC"/>
                </a:solidFill>
              </a:rPr>
              <a:t>Капитонова (третья справа) </a:t>
            </a:r>
            <a:r>
              <a:rPr lang="ru-RU" b="1" dirty="0">
                <a:solidFill>
                  <a:srgbClr val="0000CC"/>
                </a:solidFill>
              </a:rPr>
              <a:t>во время семинара директоров школ </a:t>
            </a:r>
            <a:r>
              <a:rPr lang="ru-RU" b="1" dirty="0" smtClean="0">
                <a:solidFill>
                  <a:srgbClr val="0000CC"/>
                </a:solidFill>
              </a:rPr>
              <a:t>в помещении  </a:t>
            </a:r>
            <a:r>
              <a:rPr lang="ru-RU" b="1" dirty="0">
                <a:solidFill>
                  <a:srgbClr val="0000CC"/>
                </a:solidFill>
              </a:rPr>
              <a:t>средней </a:t>
            </a:r>
            <a:r>
              <a:rPr lang="ru-RU" b="1" dirty="0" smtClean="0">
                <a:solidFill>
                  <a:srgbClr val="0000CC"/>
                </a:solidFill>
              </a:rPr>
              <a:t>школы </a:t>
            </a:r>
            <a:r>
              <a:rPr lang="ru-RU" b="1" dirty="0">
                <a:solidFill>
                  <a:srgbClr val="0000CC"/>
                </a:solidFill>
              </a:rPr>
              <a:t>№ </a:t>
            </a:r>
            <a:r>
              <a:rPr lang="ru-RU" b="1" dirty="0" smtClean="0">
                <a:solidFill>
                  <a:srgbClr val="0000CC"/>
                </a:solidFill>
              </a:rPr>
              <a:t>2. 1984 год.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 Фонд 89, опись  2, дело 13.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24" y="161932"/>
            <a:ext cx="7421669" cy="48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77" y="-263258"/>
            <a:ext cx="3032073" cy="7121258"/>
          </a:xfrm>
        </p:spPr>
      </p:pic>
      <p:sp>
        <p:nvSpPr>
          <p:cNvPr id="5" name="Прямоугольник 4"/>
          <p:cNvSpPr/>
          <p:nvPr/>
        </p:nvSpPr>
        <p:spPr>
          <a:xfrm>
            <a:off x="5162550" y="2249224"/>
            <a:ext cx="6581775" cy="394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Цитата: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«Проблем</a:t>
            </a:r>
            <a:r>
              <a:rPr lang="ru-RU" i="1" dirty="0" smtClean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много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все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перечислишь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Centaur" panose="02030504050205020304" pitchFamily="18" charset="0"/>
              </a:rPr>
              <a:t>—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то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чтобы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рассказать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воз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можных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путях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их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реше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ния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Привлечением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внимания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ним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очень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хотелось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выразить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такую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мысль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беднота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школы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Centaur" panose="02030504050205020304" pitchFamily="18" charset="0"/>
              </a:rPr>
              <a:t>—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мате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риальная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моральная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Centaur" panose="02030504050205020304" pitchFamily="18" charset="0"/>
              </a:rPr>
              <a:t>—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корбительна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унизите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льна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Очень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хорошо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съезде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учителей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сказал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Ш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Амонашвили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Школе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должна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быть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гордой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Centaur" panose="02030504050205020304" pitchFamily="18" charset="0"/>
              </a:rPr>
              <a:t>»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Надо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всем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считать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что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шко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ла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Centaur" panose="02030504050205020304" pitchFamily="18" charset="0"/>
              </a:rPr>
              <a:t>—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это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стратегическая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площадка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которую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надо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отдать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последнюю</a:t>
            </a:r>
            <a:r>
              <a:rPr lang="ru-RU" i="1" dirty="0">
                <a:solidFill>
                  <a:srgbClr val="000099"/>
                </a:solidFill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99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копейку.»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i="1" dirty="0" smtClean="0">
              <a:solidFill>
                <a:srgbClr val="000099"/>
              </a:solidFill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Вырезка из газеты</a:t>
            </a:r>
            <a:r>
              <a:rPr lang="ru-RU" sz="1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>
                <a:solidFill>
                  <a:srgbClr val="0000CC"/>
                </a:solidFill>
                <a:latin typeface="Arial Black" panose="020B0A04020102020204" pitchFamily="34" charset="0"/>
              </a:rPr>
              <a:t>«Нефтеюганский рабочий» </a:t>
            </a:r>
            <a:r>
              <a:rPr lang="ru-RU" sz="1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 15.03.1990 </a:t>
            </a:r>
            <a:r>
              <a:rPr lang="ru-RU" sz="1200" b="1" dirty="0">
                <a:solidFill>
                  <a:srgbClr val="0000CC"/>
                </a:solidFill>
                <a:latin typeface="Arial Black" panose="020B0A04020102020204" pitchFamily="34" charset="0"/>
              </a:rPr>
              <a:t>год. </a:t>
            </a:r>
            <a:br>
              <a:rPr lang="ru-RU" sz="12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ru-RU" sz="1200" b="1" dirty="0">
                <a:solidFill>
                  <a:srgbClr val="0000CC"/>
                </a:solidFill>
                <a:latin typeface="Arial Black" panose="020B0A04020102020204" pitchFamily="34" charset="0"/>
              </a:rPr>
              <a:t>Фонд 89, опись 2, дело </a:t>
            </a:r>
            <a:r>
              <a:rPr lang="ru-RU" sz="1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9, лист 6.</a:t>
            </a:r>
            <a:endParaRPr lang="ru-RU" sz="1200" b="1" i="1" dirty="0" smtClean="0">
              <a:solidFill>
                <a:srgbClr val="000099"/>
              </a:solidFill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4294" y="1825686"/>
            <a:ext cx="6891482" cy="436872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76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10" y="0"/>
            <a:ext cx="5167648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586010" y="320141"/>
            <a:ext cx="32799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Р.К.Капитонова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 время встречи на Всесоюзном съезде с работниками народного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образования.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1988 год. г. Москва</a:t>
            </a: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Фонд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89, опись 2, дело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16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715" y="837332"/>
            <a:ext cx="1695693" cy="3032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1362"/>
            <a:ext cx="6786083" cy="227362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643" y="3429000"/>
            <a:ext cx="3222789" cy="7236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Вырезка из автобиографии.</a:t>
            </a:r>
          </a:p>
          <a:p>
            <a:pPr algn="ctr"/>
            <a:r>
              <a:rPr lang="ru-RU" sz="2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 1998 год. </a:t>
            </a:r>
            <a:br>
              <a:rPr lang="ru-RU" sz="2400" dirty="0" smtClean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Фонд 89, опись 2, дело 1.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4371362"/>
            <a:ext cx="6869210" cy="235328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58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6" y="0"/>
            <a:ext cx="6208109" cy="70516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19835" y="142876"/>
            <a:ext cx="5572165" cy="14668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>Вырезка из газеты «Тюменская правда» с </a:t>
            </a: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</a:rPr>
              <a:t>публикацией Указа Президента </a:t>
            </a:r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>РСФСР </a:t>
            </a: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</a:rPr>
              <a:t>Б.Н</a:t>
            </a:r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>. Ельцина  </a:t>
            </a: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</a:rPr>
              <a:t>«О  присвоении </a:t>
            </a:r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>почетного звания «Заслуженный учитель школы РСФСР» работникам народного образования Тюменской </a:t>
            </a: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</a:rPr>
              <a:t>области»</a:t>
            </a:r>
          </a:p>
          <a:p>
            <a:pPr algn="ctr"/>
            <a:endParaRPr lang="ru-RU" sz="5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1991 год</a:t>
            </a:r>
            <a:br>
              <a:rPr lang="ru-RU" sz="5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Фонд 89, опись 2, дело 10.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45" y="2124076"/>
            <a:ext cx="5760685" cy="4061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57220" y="4290868"/>
            <a:ext cx="2244437" cy="609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9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91" y="129001"/>
            <a:ext cx="4795636" cy="65027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1317864"/>
            <a:ext cx="7100800" cy="173112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40625" y="247124"/>
            <a:ext cx="3222789" cy="842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Вырезка из автобиографии.</a:t>
            </a:r>
          </a:p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 1998 год. </a:t>
            </a:r>
            <a:b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Фонд 89, опись 2, дело 1.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491" y="1238250"/>
            <a:ext cx="6982691" cy="18107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" y="3128599"/>
            <a:ext cx="4888992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217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190</TotalTime>
  <Words>827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Cambria</vt:lpstr>
      <vt:lpstr>Centaur</vt:lpstr>
      <vt:lpstr>Century Gothic</vt:lpstr>
      <vt:lpstr>Times New Roman</vt:lpstr>
      <vt:lpstr>Wingdings 3</vt:lpstr>
      <vt:lpstr>Легкий дым</vt:lpstr>
      <vt:lpstr>учителей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Р.К.Капитонова во время экскурсии по Парижу. 1997 год.  Фонд 89, опись 2, дело 19.   Для справки: Собор Парижской Богоматери, также Парижский собор Нотр-Дам или Нотр-Дам-де-Пари — католический храм в центре Парижа, один из символов французской столицы</vt:lpstr>
      <vt:lpstr>Презентация PowerPoint</vt:lpstr>
      <vt:lpstr>Капитонова Римма Константиновна, мы Вас помним,  помнит город Нефтеюганск, его жители – Ваши коллеги,  учителя-ученики и просто Ваши ученики  Подготовлено в память о Р.К.Капитоновой  на основании архивных документов   Фонд 89, опись 2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учителей </dc:title>
  <dc:creator>Архив</dc:creator>
  <cp:lastModifiedBy>Архив</cp:lastModifiedBy>
  <cp:revision>16</cp:revision>
  <dcterms:created xsi:type="dcterms:W3CDTF">2025-03-27T04:36:59Z</dcterms:created>
  <dcterms:modified xsi:type="dcterms:W3CDTF">2025-03-27T07:47:20Z</dcterms:modified>
</cp:coreProperties>
</file>