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4" r:id="rId2"/>
    <p:sldId id="256" r:id="rId3"/>
    <p:sldId id="257" r:id="rId4"/>
    <p:sldId id="287" r:id="rId5"/>
    <p:sldId id="291" r:id="rId6"/>
    <p:sldId id="308" r:id="rId7"/>
    <p:sldId id="309" r:id="rId8"/>
    <p:sldId id="310" r:id="rId9"/>
    <p:sldId id="311" r:id="rId10"/>
    <p:sldId id="312" r:id="rId11"/>
    <p:sldId id="264" r:id="rId12"/>
    <p:sldId id="313" r:id="rId13"/>
    <p:sldId id="314" r:id="rId14"/>
    <p:sldId id="316" r:id="rId15"/>
    <p:sldId id="302" r:id="rId16"/>
    <p:sldId id="315" r:id="rId17"/>
    <p:sldId id="328" r:id="rId18"/>
    <p:sldId id="329" r:id="rId19"/>
    <p:sldId id="276" r:id="rId20"/>
    <p:sldId id="325" r:id="rId21"/>
    <p:sldId id="324" r:id="rId22"/>
    <p:sldId id="321" r:id="rId23"/>
    <p:sldId id="320" r:id="rId24"/>
    <p:sldId id="318" r:id="rId25"/>
    <p:sldId id="322" r:id="rId26"/>
    <p:sldId id="317" r:id="rId27"/>
    <p:sldId id="319" r:id="rId28"/>
    <p:sldId id="323" r:id="rId29"/>
    <p:sldId id="28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66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67" autoAdjust="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6" name="TextBox 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9C29BD3-01A1-4E1D-85A3-418CA8B366A4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6D4BE75-18B7-4F0C-93B8-982DE0C33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955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560AC-A626-4FF3-8EB3-11CBBBA92670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88CE0-FFE5-4AE7-9C15-54EDAF7BD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28467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6745" y="1381458"/>
              <a:ext cx="877650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55395-2B3A-4271-BBF9-50A0EDC11EF6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9F94-4901-480F-8108-D6D185138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051802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A49E-A1D7-4073-B654-6579BD1B0B8E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4DF1-A507-430E-ADDB-FCAC7DE80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64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9E5E-664B-4532-A600-8486A6091D0A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C19E-FDB6-46C9-B40C-D83C42B7B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48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2FE21-CB68-456E-AB37-9E3CC636FAA3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D01F7-2D78-4231-8AF1-4CD59468F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223514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BBC8-7C3A-4A28-882D-2EEDF25B9D8B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96FD4-7382-48BD-A78D-9EF8FD9BF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88700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180F-B320-45C4-86B4-7FF29CEC19E2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DBAF6-8787-4D09-88AF-C4C889CEB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83564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5A1BF-41D4-49E9-AE8B-BB7238DE5AB7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76475-C929-4AFF-B7FE-5E606A0A2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82082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3FB9F-598C-42A0-BD54-0EB484CE1415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3D7CA-6911-42CA-80A3-1FD420CA5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54759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53B6D-5260-42C0-9C54-B4CD05D559B9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38118-49C5-4424-AD50-C0B09DA04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43485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43DEABC-8C74-4850-8CCD-55B8F8C5FD7E}" type="datetimeFigureOut">
              <a:rPr lang="ru-RU"/>
              <a:pPr>
                <a:defRPr/>
              </a:pPr>
              <a:t>25.12.2015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EEF467C-5F12-4538-A367-D81710031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82" r:id="rId7"/>
    <p:sldLayoutId id="2147483883" r:id="rId8"/>
    <p:sldLayoutId id="2147483884" r:id="rId9"/>
    <p:sldLayoutId id="2147483891" r:id="rId10"/>
    <p:sldLayoutId id="2147483892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3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8.png"/><Relationship Id="rId7" Type="http://schemas.openxmlformats.org/officeDocument/2006/relationships/image" Target="../media/image45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18" Type="http://schemas.openxmlformats.org/officeDocument/2006/relationships/image" Target="../media/image64.jpeg"/><Relationship Id="rId3" Type="http://schemas.openxmlformats.org/officeDocument/2006/relationships/image" Target="../media/image38.png"/><Relationship Id="rId21" Type="http://schemas.openxmlformats.org/officeDocument/2006/relationships/image" Target="../media/image67.jpe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17" Type="http://schemas.openxmlformats.org/officeDocument/2006/relationships/image" Target="../media/image63.jpeg"/><Relationship Id="rId2" Type="http://schemas.openxmlformats.org/officeDocument/2006/relationships/image" Target="../media/image37.jpeg"/><Relationship Id="rId16" Type="http://schemas.openxmlformats.org/officeDocument/2006/relationships/image" Target="../media/image62.jpeg"/><Relationship Id="rId20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24" Type="http://schemas.openxmlformats.org/officeDocument/2006/relationships/image" Target="../media/image70.jpeg"/><Relationship Id="rId5" Type="http://schemas.openxmlformats.org/officeDocument/2006/relationships/image" Target="../media/image51.jpeg"/><Relationship Id="rId15" Type="http://schemas.openxmlformats.org/officeDocument/2006/relationships/image" Target="../media/image61.jpeg"/><Relationship Id="rId23" Type="http://schemas.openxmlformats.org/officeDocument/2006/relationships/image" Target="../media/image69.jpeg"/><Relationship Id="rId10" Type="http://schemas.openxmlformats.org/officeDocument/2006/relationships/image" Target="../media/image56.jpeg"/><Relationship Id="rId19" Type="http://schemas.openxmlformats.org/officeDocument/2006/relationships/image" Target="../media/image65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Relationship Id="rId22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38.png"/><Relationship Id="rId7" Type="http://schemas.openxmlformats.org/officeDocument/2006/relationships/image" Target="../media/image76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779838" y="3284538"/>
            <a:ext cx="4627562" cy="28082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Участнику Великой Отечественной войны Скибе Ивану Ивановичу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посвящается…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900113" y="2276475"/>
            <a:ext cx="3240087" cy="187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Ваш подвиг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 в сердце сохраним…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247" name="Заголовок 1"/>
          <p:cNvSpPr txBox="1">
            <a:spLocks/>
          </p:cNvSpPr>
          <p:nvPr/>
        </p:nvSpPr>
        <p:spPr bwMode="auto">
          <a:xfrm>
            <a:off x="1403350" y="836613"/>
            <a:ext cx="5329238" cy="13684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/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</a:rPr>
              <a:t>О человеке может рассказать многое, о человеке могут рассказать многие. Друзья, родственники, знакомые, а так же фотографии, публикации, удостоверения и многое другое. Сегодня о судьбе нашего героя расскажут архивные документы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945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60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68538" y="4581525"/>
            <a:ext cx="5994400" cy="1295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Опись №8,единица хранения №5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971550" y="908050"/>
            <a:ext cx="4464050" cy="187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</p:txBody>
      </p:sp>
      <p:pic>
        <p:nvPicPr>
          <p:cNvPr id="19463" name="Рисунок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765175"/>
            <a:ext cx="58293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Заголовок 2"/>
          <p:cNvSpPr>
            <a:spLocks noGrp="1"/>
          </p:cNvSpPr>
          <p:nvPr>
            <p:ph type="title"/>
          </p:nvPr>
        </p:nvSpPr>
        <p:spPr>
          <a:xfrm>
            <a:off x="5003800" y="188913"/>
            <a:ext cx="3960813" cy="8636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800000"/>
                </a:solidFill>
              </a:rPr>
              <a:t>Удостоверения к наградам  И.И.Скибы</a:t>
            </a:r>
          </a:p>
        </p:txBody>
      </p:sp>
      <p:sp>
        <p:nvSpPr>
          <p:cNvPr id="18437" name="Текст 4"/>
          <p:cNvSpPr txBox="1">
            <a:spLocks/>
          </p:cNvSpPr>
          <p:nvPr/>
        </p:nvSpPr>
        <p:spPr bwMode="auto">
          <a:xfrm>
            <a:off x="179388" y="5949950"/>
            <a:ext cx="385127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Опись №8, единица хранения №4, листы 5,18 </a:t>
            </a:r>
          </a:p>
        </p:txBody>
      </p:sp>
      <p:pic>
        <p:nvPicPr>
          <p:cNvPr id="20485" name="Picture 8" descr="C:\ДОКУМЕНТЫ\ОБРАЗЦЫ ДОКУМЕНТОВ\ЛП\59 Ветераны\59-8  Скиба\Ф. 59 оп.8 Скиба И.И док-и скан\4 Удостоверения\ф. 59 оп. 8 ед.хр 4 лист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76250"/>
            <a:ext cx="51022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C:\ДОКУМЕНТЫ\ОБРАЗЦЫ ДОКУМЕНТОВ\ЛП\59 Ветераны\59-8  Скиба\Ф. 59 оп.8 Скиба И.И док-и скан\4 Удостоверения\ф. 59 оп. 8 ед.хр 4 лист 1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2708275"/>
            <a:ext cx="4824413" cy="3405188"/>
          </a:xfr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1494675" y="3769481"/>
            <a:ext cx="2163115" cy="1640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Picture 2" descr="C:\Users\Юля\Desktop\Скиба\Ф. 59 оп.8 Скиба И.И док-и скан\Поздравительный альбом\ф.59 оп.8 ед.хр. Поздравительный альбом лист 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908720"/>
            <a:ext cx="1796778" cy="2588821"/>
          </a:xfrm>
          <a:prstGeom prst="rect">
            <a:avLst/>
          </a:prstGeom>
          <a:noFill/>
          <a:effectLst>
            <a:softEdge rad="635000"/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Заголовок 2"/>
          <p:cNvSpPr>
            <a:spLocks noGrp="1"/>
          </p:cNvSpPr>
          <p:nvPr>
            <p:ph type="title"/>
          </p:nvPr>
        </p:nvSpPr>
        <p:spPr>
          <a:xfrm>
            <a:off x="5183188" y="188913"/>
            <a:ext cx="3960812" cy="8636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800000"/>
                </a:solidFill>
              </a:rPr>
              <a:t>Удостоверения к наградам  И.И.Скибы</a:t>
            </a:r>
          </a:p>
        </p:txBody>
      </p:sp>
      <p:sp>
        <p:nvSpPr>
          <p:cNvPr id="18437" name="Текст 4"/>
          <p:cNvSpPr txBox="1">
            <a:spLocks/>
          </p:cNvSpPr>
          <p:nvPr/>
        </p:nvSpPr>
        <p:spPr bwMode="auto">
          <a:xfrm>
            <a:off x="179388" y="5949950"/>
            <a:ext cx="385127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Опись №8, единица хранения №4, листы 6,14 </a:t>
            </a:r>
          </a:p>
        </p:txBody>
      </p:sp>
      <p:pic>
        <p:nvPicPr>
          <p:cNvPr id="21509" name="Picture 3" descr="C:\ДОКУМЕНТЫ\ОБРАЗЦЫ ДОКУМЕНТОВ\ЛП\59 Ветераны\59-8  Скиба\Ф. 59 оп.8 Скиба И.И док-и скан\4 Удостоверения\ф. 59 оп. 8 ед.хр 4 лист 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549275"/>
            <a:ext cx="5113337" cy="3505200"/>
          </a:xfrm>
          <a:noFill/>
        </p:spPr>
      </p:pic>
      <p:pic>
        <p:nvPicPr>
          <p:cNvPr id="21510" name="Picture 4" descr="C:\ДОКУМЕНТЫ\ОБРАЗЦЫ ДОКУМЕНТОВ\ЛП\59 Ветераны\59-8  Скиба\Ф. 59 оп.8 Скиба И.И док-и скан\4 Удостоверения\ф. 59 оп. 8 ед.хр 4 лист 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068638"/>
            <a:ext cx="4537075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1566682" y="4129523"/>
            <a:ext cx="2163115" cy="1640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Picture 2" descr="C:\Users\Юля\Desktop\Скиба\Ф. 59 оп.8 Скиба И.И док-и скан\Поздравительный альбом\ф.59 оп.8 ед.хр. Поздравительный альбом лист 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908720"/>
            <a:ext cx="1940794" cy="2796321"/>
          </a:xfrm>
          <a:prstGeom prst="rect">
            <a:avLst/>
          </a:prstGeom>
          <a:noFill/>
          <a:effectLst>
            <a:softEdge rad="635000"/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Заголовок 2"/>
          <p:cNvSpPr>
            <a:spLocks noGrp="1"/>
          </p:cNvSpPr>
          <p:nvPr>
            <p:ph type="title"/>
          </p:nvPr>
        </p:nvSpPr>
        <p:spPr>
          <a:xfrm>
            <a:off x="5003800" y="188913"/>
            <a:ext cx="3960813" cy="8636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800000"/>
                </a:solidFill>
              </a:rPr>
              <a:t>Орденская книжка И.И.Скибы</a:t>
            </a:r>
          </a:p>
        </p:txBody>
      </p:sp>
      <p:sp>
        <p:nvSpPr>
          <p:cNvPr id="18437" name="Текст 4"/>
          <p:cNvSpPr txBox="1">
            <a:spLocks/>
          </p:cNvSpPr>
          <p:nvPr/>
        </p:nvSpPr>
        <p:spPr bwMode="auto">
          <a:xfrm>
            <a:off x="179388" y="5949950"/>
            <a:ext cx="385127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Опись №8, единица хранения №4, лист7 </a:t>
            </a:r>
          </a:p>
        </p:txBody>
      </p:sp>
      <p:pic>
        <p:nvPicPr>
          <p:cNvPr id="22533" name="Picture 2" descr="C:\ДОКУМЕНТЫ\ОБРАЗЦЫ ДОКУМЕНТОВ\ЛП\59 Ветераны\59-8  Скиба\Ф. 59 оп.8 Скиба И.И док-и скан\4 Удостоверения\ф. 59 оп. 8 ед.хр 4 лист 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1052513"/>
            <a:ext cx="6200775" cy="4392612"/>
          </a:xfr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486562" y="3913498"/>
            <a:ext cx="2163115" cy="1640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Picture 2" descr="C:\Users\Юля\Desktop\Скиба\Ф. 59 оп.8 Скиба И.И док-и скан\Поздравительный альбом\ф.59 оп.8 ед.хр. Поздравительный альбом лист 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8080" y="1412776"/>
            <a:ext cx="2445920" cy="3524113"/>
          </a:xfrm>
          <a:prstGeom prst="rect">
            <a:avLst/>
          </a:prstGeom>
          <a:noFill/>
          <a:effectLst>
            <a:softEdge rad="635000"/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355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3556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92725" y="4437063"/>
            <a:ext cx="2951163" cy="1223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</a:rPr>
              <a:t>Опись №8, единица хранения №1, лист 3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1116013" y="1196975"/>
            <a:ext cx="4464050" cy="187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1800" b="1" i="1" dirty="0" smtClean="0">
                <a:solidFill>
                  <a:srgbClr val="800000"/>
                </a:solidFill>
              </a:rPr>
              <a:t> </a:t>
            </a:r>
            <a:r>
              <a:rPr lang="ru-RU" sz="1800" b="1" i="1" u="sng" dirty="0" smtClean="0">
                <a:solidFill>
                  <a:srgbClr val="800000"/>
                </a:solidFill>
              </a:rPr>
              <a:t>Из воспоминаний И.И.Скибы:</a:t>
            </a:r>
          </a:p>
          <a:p>
            <a:pPr>
              <a:defRPr/>
            </a:pPr>
            <a:r>
              <a:rPr lang="ru-RU" sz="1800" b="1" i="1" dirty="0" smtClean="0">
                <a:solidFill>
                  <a:srgbClr val="800000"/>
                </a:solidFill>
              </a:rPr>
              <a:t>« В условиях заполярного бездорожья техника не выдерживала, приходилось таскать все на себе: аппаратуру, оружие, </a:t>
            </a:r>
            <a:r>
              <a:rPr lang="ru-RU" sz="1800" b="1" i="1" dirty="0" err="1" smtClean="0">
                <a:solidFill>
                  <a:srgbClr val="800000"/>
                </a:solidFill>
              </a:rPr>
              <a:t>аммуницию</a:t>
            </a:r>
            <a:r>
              <a:rPr lang="ru-RU" sz="1800" b="1" i="1" dirty="0" smtClean="0">
                <a:solidFill>
                  <a:srgbClr val="800000"/>
                </a:solidFill>
              </a:rPr>
              <a:t>»</a:t>
            </a: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413" y="2852738"/>
            <a:ext cx="6337300" cy="1512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Демобилизован Иван Иванович Скиба  из рядов Советской Армии  22. ноября 1946 года в звании сержанта</a:t>
            </a:r>
          </a:p>
        </p:txBody>
      </p:sp>
    </p:spTree>
  </p:cSld>
  <p:clrMapOvr>
    <a:masterClrMapping/>
  </p:clrMapOvr>
  <p:transition spd="slow"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Текст 4"/>
          <p:cNvSpPr>
            <a:spLocks noGrp="1"/>
          </p:cNvSpPr>
          <p:nvPr>
            <p:ph type="body" sz="half" idx="2"/>
          </p:nvPr>
        </p:nvSpPr>
        <p:spPr>
          <a:xfrm>
            <a:off x="5487988" y="6308725"/>
            <a:ext cx="3656012" cy="693738"/>
          </a:xfrm>
        </p:spPr>
        <p:txBody>
          <a:bodyPr/>
          <a:lstStyle/>
          <a:p>
            <a:pPr algn="r" eaLnBrk="1" hangingPunct="1"/>
            <a:endParaRPr lang="ru-RU" altLang="ru-RU" sz="800" smtClean="0"/>
          </a:p>
        </p:txBody>
      </p:sp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250825" y="542925"/>
            <a:ext cx="6913563" cy="591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r>
              <a:rPr lang="ru-RU" alt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endParaRPr lang="ru-RU" altLang="ru-RU" sz="900"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altLang="ru-RU" sz="3600" b="1" u="sng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Послевоенная жизнь</a:t>
            </a:r>
            <a:endParaRPr lang="ru-RU" altLang="ru-RU" sz="3600">
              <a:solidFill>
                <a:srgbClr val="800000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ru-RU" altLang="ru-RU" sz="2400" b="1">
                <a:solidFill>
                  <a:srgbClr val="800000"/>
                </a:solidFill>
                <a:ea typeface="Calibri" pitchFamily="34" charset="0"/>
                <a:cs typeface="Times New Roman" pitchFamily="18" charset="0"/>
              </a:rPr>
              <a:t>После демобилизации  Иван Иванович работал бухгалтером в родном колхозе. В 1949 году  окончил педагогическое училище города Днепродзержинска и с этого момента начал свою педагогическую деятельность: работал учителем Широковской семилетней железнодорожной школы в  Верхнеднепровском районе Днепропетро-вской области, а позже в течении 28 лет, до переезда в Нефтеюганск,  был директором Верхнеднепровской школы</a:t>
            </a:r>
          </a:p>
          <a:p>
            <a:endParaRPr lang="ru-RU" altLang="ru-RU" sz="2400">
              <a:ea typeface="Calibri" pitchFamily="34" charset="0"/>
              <a:cs typeface="Times New Roman" pitchFamily="18" charset="0"/>
            </a:endParaRPr>
          </a:p>
          <a:p>
            <a:endParaRPr lang="ru-RU" alt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2" descr="C:\Users\Юля\Desktop\Скиба\Ф. 59 оп.8 Скиба И.И док-и скан\Поздравительный альбом\ф.59 оп.8 ед.хр. Поздравительный альбом лист 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148" y="1772816"/>
            <a:ext cx="2595852" cy="3740137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 rot="977299">
            <a:off x="186765" y="5407468"/>
            <a:ext cx="3065009" cy="177041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2"/>
          <p:cNvSpPr>
            <a:spLocks noGrp="1"/>
          </p:cNvSpPr>
          <p:nvPr>
            <p:ph type="title"/>
          </p:nvPr>
        </p:nvSpPr>
        <p:spPr>
          <a:xfrm>
            <a:off x="5003800" y="188913"/>
            <a:ext cx="3960813" cy="863600"/>
          </a:xfrm>
        </p:spPr>
        <p:txBody>
          <a:bodyPr/>
          <a:lstStyle/>
          <a:p>
            <a:pPr eaLnBrk="1" hangingPunct="1"/>
            <a:endParaRPr lang="ru-RU" altLang="ru-RU" sz="1800" b="1" smtClean="0">
              <a:solidFill>
                <a:srgbClr val="800000"/>
              </a:solidFill>
            </a:endParaRPr>
          </a:p>
        </p:txBody>
      </p:sp>
      <p:pic>
        <p:nvPicPr>
          <p:cNvPr id="25604" name="Picture 2" descr="C:\Users\User\Desktop\59-8  Скиба\2013 год статья\5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6100" y="333375"/>
            <a:ext cx="3887788" cy="5316538"/>
          </a:xfrm>
          <a:noFill/>
        </p:spPr>
      </p:pic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/>
            <a:r>
              <a:rPr lang="ru-RU" altLang="ru-RU" sz="1400" i="1">
                <a:cs typeface="Times New Roman" pitchFamily="18" charset="0"/>
              </a:rPr>
              <a:t>Скиба Иван Иванович  в школьной библиотеке.1988 год </a:t>
            </a:r>
            <a:endParaRPr lang="ru-RU" altLang="ru-RU" sz="800"/>
          </a:p>
          <a:p>
            <a:pPr algn="ctr"/>
            <a:r>
              <a:rPr lang="ru-RU" altLang="ru-RU" sz="1400" i="1">
                <a:cs typeface="Times New Roman" pitchFamily="18" charset="0"/>
              </a:rPr>
              <a:t>/Фонд  № 59, опись № 8, единицы хранения № 11/</a:t>
            </a:r>
            <a:endParaRPr lang="ru-RU" altLang="ru-RU"/>
          </a:p>
        </p:txBody>
      </p:sp>
      <p:sp>
        <p:nvSpPr>
          <p:cNvPr id="18437" name="Текст 4"/>
          <p:cNvSpPr txBox="1">
            <a:spLocks/>
          </p:cNvSpPr>
          <p:nvPr/>
        </p:nvSpPr>
        <p:spPr bwMode="auto">
          <a:xfrm>
            <a:off x="179388" y="4941888"/>
            <a:ext cx="4679950" cy="15827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endParaRPr lang="ru-RU" sz="1200" dirty="0" smtClean="0">
              <a:solidFill>
                <a:srgbClr val="262626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Скиба Иван Иванович  в школьной библиотеке. 1988 год </a:t>
            </a:r>
            <a:endParaRPr lang="ru-RU" b="1" dirty="0" smtClean="0">
              <a:solidFill>
                <a:srgbClr val="800000"/>
              </a:solidFill>
            </a:endParaRP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Опись №8, единица хранения № 14, лист 1 </a:t>
            </a:r>
          </a:p>
        </p:txBody>
      </p:sp>
      <p:pic>
        <p:nvPicPr>
          <p:cNvPr id="10" name="Picture 2" descr="C:\Users\Юля\Desktop\Скиба\Ф. 59 оп.8 Скиба И.И док-и скан\Поздравительный альбом\ф.59 оп.8 ед.хр. Поздравительный альбом лист 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3095625" cy="4460217"/>
          </a:xfrm>
          <a:prstGeom prst="rect">
            <a:avLst/>
          </a:prstGeom>
          <a:noFill/>
          <a:effectLst>
            <a:softEdge rad="635000"/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662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8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9" descr="C:\Users\Юля\Desktop\Скиба\Ф. 59 оп.8 Скиба И.И док-и скан\2 Почетные грамоты\ф.59 оп.8 ед.хр 2 лист 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" y="0"/>
            <a:ext cx="5100637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8" descr="C:\Users\Юля\Desktop\Скиба\Ф. 59 оп.8 Скиба И.И док-и скан\2 Почетные грамоты\ф.59 оп.8 ед.хр 2 лист 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0" y="3267075"/>
            <a:ext cx="504825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80063" y="0"/>
            <a:ext cx="3563937" cy="3357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 В 1982 году Иван Иванович покинул родную украинскую землю и навсегда переехал со своей семьей в суровый  северный </a:t>
            </a:r>
            <a:r>
              <a:rPr lang="ru-RU" b="1" dirty="0" err="1"/>
              <a:t>нефтеюганский</a:t>
            </a:r>
            <a:r>
              <a:rPr lang="ru-RU" b="1" dirty="0"/>
              <a:t> край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765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7652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140200" y="2565400"/>
            <a:ext cx="4248150" cy="3355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Скольким юным </a:t>
            </a:r>
            <a:r>
              <a:rPr lang="ru-RU" dirty="0" err="1"/>
              <a:t>нефтеюганцам</a:t>
            </a:r>
            <a:r>
              <a:rPr lang="ru-RU" dirty="0"/>
              <a:t> за годы его работы смог он открыть страницы истории Великой Отечественной войны глазами ее очевидца и участника. Это были глаза добрейшего </a:t>
            </a:r>
            <a:r>
              <a:rPr lang="ru-RU" dirty="0" err="1"/>
              <a:t>человеко</a:t>
            </a:r>
            <a:r>
              <a:rPr lang="ru-RU" dirty="0"/>
              <a:t>, прожившего нелегкую, но счастливую жизнь, ведь с самого детства он приносил пользу людям, был так нужен своей Родине. «Надо любить сою Родину», -  всегда говорил Иван Иванович своим ученикам.</a:t>
            </a:r>
            <a:endParaRPr lang="ru-RU" b="1" dirty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981075"/>
            <a:ext cx="2447925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Содержимое 6"/>
          <p:cNvSpPr>
            <a:spLocks noGrp="1"/>
          </p:cNvSpPr>
          <p:nvPr>
            <p:ph idx="1"/>
          </p:nvPr>
        </p:nvSpPr>
        <p:spPr>
          <a:xfrm>
            <a:off x="539750" y="908050"/>
            <a:ext cx="8280400" cy="5329238"/>
          </a:xfrm>
        </p:spPr>
        <p:txBody>
          <a:bodyPr/>
          <a:lstStyle/>
          <a:p>
            <a:r>
              <a:rPr lang="ru-RU" altLang="ru-RU" sz="1800" b="1" smtClean="0">
                <a:solidFill>
                  <a:srgbClr val="800000"/>
                </a:solidFill>
              </a:rPr>
              <a:t>В 1982 году Иван Иванович, приехав  в город Нефтеюганск и отказавшись от  директорского кресла, стал работать  учителем математики в средней школе № 7, позже – в школе № 10.</a:t>
            </a:r>
          </a:p>
          <a:p>
            <a:pPr algn="ctr"/>
            <a:r>
              <a:rPr lang="ru-RU" altLang="ru-RU" sz="1800" b="1" smtClean="0">
                <a:solidFill>
                  <a:srgbClr val="800000"/>
                </a:solidFill>
              </a:rPr>
              <a:t> С  2003 года Иван Иванович ушел на заслуженный отдых,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800000"/>
                </a:solidFill>
              </a:rPr>
              <a:t>имея за плечами огромный педагогический стаж.</a:t>
            </a:r>
          </a:p>
          <a:p>
            <a:r>
              <a:rPr lang="ru-RU" altLang="ru-RU" sz="1800" b="1" i="1" smtClean="0"/>
              <a:t> В 2011 Скиба Иван Иванович умер, оставив после себя добрую память в сердцах ветеранов, родных и друзей, своих  учеников  и в архивных документах. </a:t>
            </a:r>
          </a:p>
          <a:p>
            <a:pPr algn="r"/>
            <a:r>
              <a:rPr lang="ru-RU" altLang="ru-RU" sz="1800" b="1" smtClean="0">
                <a:solidFill>
                  <a:srgbClr val="C00000"/>
                </a:solidFill>
              </a:rPr>
              <a:t>С особым трепетом  не только городские архивисты берегут память 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C00000"/>
                </a:solidFill>
              </a:rPr>
              <a:t>о ветеране в его воспоминаниях, фотодокументах, 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C00000"/>
                </a:solidFill>
              </a:rPr>
              <a:t>письмах учеников, государственных наградах</a:t>
            </a:r>
            <a:r>
              <a:rPr lang="ru-RU" altLang="ru-RU" sz="180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smtClean="0">
                <a:solidFill>
                  <a:srgbClr val="800000"/>
                </a:solidFill>
              </a:rPr>
              <a:t>       Ежегодно ученики МБОУ СОШ «№7» проводят памятные мероприятия в стенах школы, чтя светлую память учителя, ветерана войны. Используя  архивные документы школьники под руководством оформляют памятные экспозиции, снимают видеоролики в память об Иване Ивановиче. Многолетние сотрудничество архивистов и педагогов, школьников и юных экскурсоводов помогает передать страницы истории подрастающему поколению, горожанам. </a:t>
            </a:r>
          </a:p>
          <a:p>
            <a:endParaRPr lang="ru-RU" alt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275"/>
            <a:ext cx="9144000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2564904"/>
            <a:ext cx="4104456" cy="3240360"/>
          </a:xfrm>
          <a:ln w="38100">
            <a:solidFill>
              <a:srgbClr val="C00000"/>
            </a:solidFill>
            <a:miter lim="800000"/>
            <a:headEnd/>
            <a:tailEnd/>
          </a:ln>
          <a:extLst/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Светлой памяти </a:t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anose="03010101010201010101" pitchFamily="66" charset="0"/>
              </a:rPr>
              <a:t>Скиба Ивана Ивановича посвящается…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268" name="Picture 5" descr="C:\ДОКУМЕНТЫ\ОБРАЗЦЫ ДОКУМЕНТОВ\ЛП\59 Ветераны\59-8  Скиба\Скиба Иван Иванович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836613"/>
            <a:ext cx="2735262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985">
            <a:off x="1700411" y="4361077"/>
            <a:ext cx="2732911" cy="207245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-138356" y="4810179"/>
            <a:ext cx="2505127" cy="189972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9701" name="Picture 7" descr="C:\Users\Юля\Desktop\Скиба\Ф. 59 оп.8 Скиба И.И док-и скан\2 Почетные грамоты\ф.59 оп.8 ед.хр 2 лист 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20663"/>
            <a:ext cx="4386262" cy="467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C:\Users\Юля\Desktop\Скиба\Ф. 59 оп.8 Скиба И.И док-и скан\2 Почетные грамоты\ф. 59 оп. 8 ед.хр 2 лист 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1400" y="590550"/>
            <a:ext cx="4102100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Текст 4"/>
          <p:cNvSpPr txBox="1">
            <a:spLocks/>
          </p:cNvSpPr>
          <p:nvPr/>
        </p:nvSpPr>
        <p:spPr bwMode="auto">
          <a:xfrm>
            <a:off x="1476375" y="6137275"/>
            <a:ext cx="766762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0724" name="Picture 4" descr="C:\Users\Юля\Desktop\Скиба\Ф. 59 оп.8 Скиба И.И док-и скан\2 Почетные грамоты\ф. 59 оп. 8 ед.хр 2 лист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27013"/>
            <a:ext cx="4513263" cy="37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C:\Users\Юля\Desktop\Скиба\Ф. 59 оп.8 Скиба И.И док-и скан\2 Почетные грамоты\ф. 59 оп. 8 ед.хр 2 лист 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" y="53975"/>
            <a:ext cx="2760663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2" descr="C:\Users\Юля\Desktop\Скиба\Ф. 59 оп.8 Скиба И.И док-и скан\2 Почетные грамоты\ф. 59 оп. 8 ед.хр 2 лист 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0" y="2809875"/>
            <a:ext cx="2770188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3" descr="C:\Users\Юля\Desktop\Скиба\Ф. 59 оп.8 Скиба И.И док-и скан\2 Почетные грамоты\ф. 59 оп. 8 ед.хр 2 лист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317875"/>
            <a:ext cx="4514850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-121378" y="5090689"/>
            <a:ext cx="2161309" cy="163899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Текст 4"/>
          <p:cNvSpPr txBox="1">
            <a:spLocks/>
          </p:cNvSpPr>
          <p:nvPr/>
        </p:nvSpPr>
        <p:spPr bwMode="auto">
          <a:xfrm>
            <a:off x="1476375" y="6137275"/>
            <a:ext cx="766762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-100055" y="5442983"/>
            <a:ext cx="1729509" cy="13115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1749" name="Прямоугольник 1"/>
          <p:cNvSpPr>
            <a:spLocks noChangeArrowheads="1"/>
          </p:cNvSpPr>
          <p:nvPr/>
        </p:nvSpPr>
        <p:spPr bwMode="auto">
          <a:xfrm>
            <a:off x="0" y="433388"/>
            <a:ext cx="45005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Среди государственных наград Ивана Ивановича за боевые заслуги, за многолетнюю педагогическую деятельность, хранятся письма его учеников, поздравления, благодарности за добросовестный труд за хорошие дела, за его доброе сердце</a:t>
            </a:r>
          </a:p>
        </p:txBody>
      </p:sp>
      <p:pic>
        <p:nvPicPr>
          <p:cNvPr id="31750" name="Рисунок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33388"/>
            <a:ext cx="4248150" cy="575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Прямоугольник 2"/>
          <p:cNvSpPr>
            <a:spLocks noChangeArrowheads="1"/>
          </p:cNvSpPr>
          <p:nvPr/>
        </p:nvSpPr>
        <p:spPr bwMode="auto">
          <a:xfrm>
            <a:off x="4144963" y="5697538"/>
            <a:ext cx="5145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ru-RU" altLang="ru-RU" sz="20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Письма  учеников Скибы Ивана Ивановича </a:t>
            </a:r>
          </a:p>
        </p:txBody>
      </p:sp>
      <p:sp>
        <p:nvSpPr>
          <p:cNvPr id="9" name="Текст 4"/>
          <p:cNvSpPr txBox="1">
            <a:spLocks/>
          </p:cNvSpPr>
          <p:nvPr/>
        </p:nvSpPr>
        <p:spPr bwMode="auto">
          <a:xfrm>
            <a:off x="1476375" y="6137275"/>
            <a:ext cx="766762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35148" y="5112081"/>
            <a:ext cx="1733274" cy="13144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773" name="Рисунок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850" y="0"/>
            <a:ext cx="53911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Прямоугольник 2"/>
          <p:cNvSpPr>
            <a:spLocks noChangeArrowheads="1"/>
          </p:cNvSpPr>
          <p:nvPr/>
        </p:nvSpPr>
        <p:spPr bwMode="auto">
          <a:xfrm>
            <a:off x="3779838" y="4005263"/>
            <a:ext cx="51482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20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Виньетка выпускников средней школы № 7 1989 года </a:t>
            </a:r>
          </a:p>
          <a:p>
            <a:pPr algn="ctr"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2775" name="Прямоугольник 1"/>
          <p:cNvSpPr>
            <a:spLocks noChangeArrowheads="1"/>
          </p:cNvSpPr>
          <p:nvPr/>
        </p:nvSpPr>
        <p:spPr bwMode="auto">
          <a:xfrm>
            <a:off x="0" y="0"/>
            <a:ext cx="38131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 1983 года в течении </a:t>
            </a:r>
          </a:p>
          <a:p>
            <a:pPr algn="ctr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15 лет Иван Иванович Скиба работал учителем математики Нефтеюганской  средней школы № 7, </a:t>
            </a:r>
          </a:p>
          <a:p>
            <a:pPr algn="ctr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6 лет работал </a:t>
            </a:r>
          </a:p>
          <a:p>
            <a:pPr algn="ctr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в школе № 10 </a:t>
            </a:r>
          </a:p>
        </p:txBody>
      </p:sp>
      <p:sp>
        <p:nvSpPr>
          <p:cNvPr id="32776" name="Прямоугольник 1"/>
          <p:cNvSpPr>
            <a:spLocks noChangeArrowheads="1"/>
          </p:cNvSpPr>
          <p:nvPr/>
        </p:nvSpPr>
        <p:spPr bwMode="auto">
          <a:xfrm>
            <a:off x="4067175" y="4797425"/>
            <a:ext cx="4826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1949-2003 годы – такой педагогический стаж Ивана Ивановича Скибы</a:t>
            </a:r>
          </a:p>
        </p:txBody>
      </p:sp>
      <p:sp>
        <p:nvSpPr>
          <p:cNvPr id="10" name="Текст 4"/>
          <p:cNvSpPr txBox="1">
            <a:spLocks/>
          </p:cNvSpPr>
          <p:nvPr/>
        </p:nvSpPr>
        <p:spPr bwMode="auto">
          <a:xfrm>
            <a:off x="1476375" y="6137275"/>
            <a:ext cx="7667625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-79838" y="577700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3797" name="Picture 2" descr="C:\Users\Юля\Desktop\Скиба\Ф. 59 оп.8 Скиба И.И док-и скан\12 Письма от бывших учеников\ф. 59 оп. 8 ед.хр 12 лист 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8913" y="4248150"/>
            <a:ext cx="1881187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4" descr="C:\Users\Юля\Desktop\Скиба\Ф. 59 оп.8 Скиба И.И док-и скан\12 Письма от бывших учеников\ф. 59 оп. 8 ед.хр 12 лист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950" y="211138"/>
            <a:ext cx="2201863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5" descr="C:\Users\Юля\Desktop\Скиба\Ф. 59 оп.8 Скиба И.И док-и скан\12 Письма от бывших учеников\ф. 59 оп. 8 ед.хр 12 лист 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6388" y="4279900"/>
            <a:ext cx="21971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6" descr="C:\Users\Юля\Desktop\Скиба\Ф. 59 оп.8 Скиба И.И док-и скан\12 Письма от бывших учеников\ф. 59 оп. 8 ед.хр 12 лист 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163" y="211138"/>
            <a:ext cx="225266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7" descr="C:\Users\Юля\Desktop\Скиба\Ф. 59 оп.8 Скиба И.И док-и скан\12 Письма от бывших учеников\ф. 59 оп. 8 ед.хр 12 лист 1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738" y="3529013"/>
            <a:ext cx="22606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8" descr="C:\Users\Юля\Desktop\Скиба\Ф. 59 оп.8 Скиба И.И док-и скан\12 Письма от бывших учеников\ф. 59 оп. 8 ед.хр 12 лист 1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3875088"/>
            <a:ext cx="2170113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9" descr="C:\Users\Юля\Desktop\Скиба\Ф. 59 оп.8 Скиба И.И док-и скан\12 Письма от бывших учеников\ф. 59 оп. 8 ед.хр 12 лист 1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325" y="4311650"/>
            <a:ext cx="22161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12" descr="C:\Users\Юля\Desktop\Скиба\Ф. 59 оп.8 Скиба И.И док-и скан\12 Письма от бывших учеников\ф. 59 оп. 8 ед.хр 12 лист 2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37676">
            <a:off x="330200" y="3340100"/>
            <a:ext cx="221615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5" name="Picture 13" descr="C:\Users\Юля\Desktop\Скиба\Ф. 59 оп.8 Скиба И.И док-и скан\12 Письма от бывших учеников\ф. 59 оп. 8 ед.хр 12 лист 22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275" y="2611438"/>
            <a:ext cx="2198688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6" name="Picture 15" descr="C:\Users\Юля\Desktop\Скиба\Ф. 59 оп.8 Скиба И.И док-и скан\12 Письма от бывших учеников\ф. 59 оп. 8 ед.хр 12 лист 25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875" y="3052763"/>
            <a:ext cx="2241550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7" name="Picture 16" descr="C:\Users\Юля\Desktop\Скиба\Ф. 59 оп.8 Скиба И.И док-и скан\12 Письма от бывших учеников\ф. 59 оп. 8 ед.хр 12 лист 26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938" y="3529013"/>
            <a:ext cx="2301875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8" name="Picture 17" descr="C:\Users\Юля\Desktop\Скиба\Ф. 59 оп.8 Скиба И.И док-и скан\12 Письма от бывших учеников\ф. 59 оп. 8 ед.хр 12 лист 27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4601">
            <a:off x="6589713" y="1517650"/>
            <a:ext cx="2171700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9" name="Picture 20" descr="C:\Users\Юля\Desktop\Скиба\Ф. 59 оп.8 Скиба И.И док-и скан\12 Письма от бывших учеников\ф. 59 оп. 8 ед.хр 12 лист 30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439738"/>
            <a:ext cx="228917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0" name="Picture 21" descr="C:\Users\Юля\Desktop\Скиба\Ф. 59 оп.8 Скиба И.И док-и скан\12 Письма от бывших учеников\ф. 59 оп. 8 ед.хр 12 лист 2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4253">
            <a:off x="2800350" y="554038"/>
            <a:ext cx="2025650" cy="276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1" name="Picture 22" descr="C:\Users\Юля\Desktop\Скиба\Ф. 59 оп.8 Скиба И.И док-и скан\12 Письма от бывших учеников\ф. 59 оп. 8 ед.хр 12 лист 3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85576">
            <a:off x="279400" y="584200"/>
            <a:ext cx="3186113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2" name="Picture 19" descr="C:\Users\Юля\Desktop\Скиба\Ф. 59 оп.8 Скиба И.И док-и скан\12 Письма от бывших учеников\ф. 59 оп. 8 ед.хр 12 лист 29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8407">
            <a:off x="5848350" y="558800"/>
            <a:ext cx="1827213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3" name="Picture 18" descr="C:\Users\Юля\Desktop\Скиба\Ф. 59 оп.8 Скиба И.И док-и скан\12 Письма от бывших учеников\ф. 59 оп. 8 ед.хр 12 лист 28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96150">
            <a:off x="887413" y="2590800"/>
            <a:ext cx="1793875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4" name="Picture 14" descr="C:\Users\Юля\Desktop\Скиба\Ф. 59 оп.8 Скиба И.И док-и скан\12 Письма от бывших учеников\ф. 59 оп. 8 ед.хр 12 лист 23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100" y="2232025"/>
            <a:ext cx="2182813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5" name="Picture 11" descr="C:\Users\Юля\Desktop\Скиба\Ф. 59 оп.8 Скиба И.И док-и скан\12 Письма от бывших учеников\ф. 59 оп. 8 ед.хр 12 лист 19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175" y="3602038"/>
            <a:ext cx="2233613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6" name="Picture 10" descr="C:\Users\Юля\Desktop\Скиба\Ф. 59 оп.8 Скиба И.И док-и скан\12 Письма от бывших учеников\ф. 59 оп. 8 ед.хр 12 лист 18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89818">
            <a:off x="2503488" y="4075113"/>
            <a:ext cx="2254250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7" name="Picture 3" descr="C:\Users\Юля\Desktop\Скиба\Ф. 59 оп.8 Скиба И.И док-и скан\12 Письма от бывших учеников\ф. 59 оп. 8 ед.хр 12 лист 6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4594225"/>
            <a:ext cx="1577975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Текст 4"/>
          <p:cNvSpPr txBox="1">
            <a:spLocks/>
          </p:cNvSpPr>
          <p:nvPr/>
        </p:nvSpPr>
        <p:spPr bwMode="auto">
          <a:xfrm>
            <a:off x="1619250" y="6137275"/>
            <a:ext cx="7524750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62">
            <a:off x="15412" y="588427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-99627" y="5450067"/>
            <a:ext cx="1720825" cy="130495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4821" name="Прямоугольник 1"/>
          <p:cNvSpPr>
            <a:spLocks noChangeArrowheads="1"/>
          </p:cNvSpPr>
          <p:nvPr/>
        </p:nvSpPr>
        <p:spPr bwMode="auto">
          <a:xfrm>
            <a:off x="579438" y="223838"/>
            <a:ext cx="83137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Сколько прожито и сколько пережито, сколько в его жизни  было побед и преодолений, сегодня об этом могут рассказать те, кто помнит Ивана Ивановича, а подтверждением  станут архивные документы ветерана, педагога и  гражданина</a:t>
            </a:r>
          </a:p>
        </p:txBody>
      </p:sp>
      <p:pic>
        <p:nvPicPr>
          <p:cNvPr id="34822" name="Рисунок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" y="2181225"/>
            <a:ext cx="488791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Прямоугольник 2"/>
          <p:cNvSpPr>
            <a:spLocks noChangeArrowheads="1"/>
          </p:cNvSpPr>
          <p:nvPr/>
        </p:nvSpPr>
        <p:spPr bwMode="auto">
          <a:xfrm>
            <a:off x="5535613" y="2420938"/>
            <a:ext cx="3608387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20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 праздничным столом ветераны Великой Отечественной войны: Смехнов Ростислав Васильевич (справа) и Скиба Иван Иванович – читает поздравление Президента Российской Федерации с годовщиной  Дня Победы. 2001 год</a:t>
            </a:r>
          </a:p>
        </p:txBody>
      </p:sp>
      <p:sp>
        <p:nvSpPr>
          <p:cNvPr id="9" name="Текст 4"/>
          <p:cNvSpPr txBox="1">
            <a:spLocks/>
          </p:cNvSpPr>
          <p:nvPr/>
        </p:nvSpPr>
        <p:spPr bwMode="auto">
          <a:xfrm>
            <a:off x="1619250" y="6210300"/>
            <a:ext cx="7524750" cy="647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98310">
            <a:off x="7329622" y="5559182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365">
            <a:off x="7871318" y="5662700"/>
            <a:ext cx="1320108" cy="10010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5845" name="Picture 2" descr="C:\Users\Юля\Desktop\Скиба\Ф. 59 оп.8 Скиба И.И док-и скан\Доп.документы\ф. 59 оп. 8 доп. документы лист 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620713"/>
            <a:ext cx="683577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5" descr="C:\Users\Юля\Desktop\Скиба\Ф. 59 оп.8 Скиба И.И док-и скан\Доп.документы\ф. 59 оп. 8 доп. документы лист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97933">
            <a:off x="284163" y="3457575"/>
            <a:ext cx="2024062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6" descr="C:\Users\Юля\Desktop\Скиба\Ф. 59 оп.8 Скиба И.И док-и скан\Доп.документы\ф. 59 оп. 8 доп. документы лист 1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4706">
            <a:off x="5405438" y="2479675"/>
            <a:ext cx="3489325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3" descr="C:\Users\Юля\Desktop\Скиба\Ф. 59 оп.8 Скиба И.И док-и скан\Доп.документы\ф.59 оп.8 доп. документы лист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9255">
            <a:off x="4860925" y="3119438"/>
            <a:ext cx="1925638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4" descr="C:\Users\Юля\Desktop\Скиба\Ф. 59 оп.8 Скиба И.И док-и скан\Доп.документы\ф. 59 оп. 8 доп. документы лист 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3084513"/>
            <a:ext cx="2690812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4"/>
          <p:cNvSpPr txBox="1">
            <a:spLocks/>
          </p:cNvSpPr>
          <p:nvPr/>
        </p:nvSpPr>
        <p:spPr bwMode="auto">
          <a:xfrm>
            <a:off x="0" y="6210300"/>
            <a:ext cx="7524750" cy="6477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Слайд с материалом о Скибе Иване Ивановиче подготовлен на основании архивных документов учениками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" name="Текст 4"/>
          <p:cNvSpPr txBox="1">
            <a:spLocks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endParaRPr lang="ru-RU" sz="1200" dirty="0" smtClean="0">
              <a:solidFill>
                <a:srgbClr val="262626"/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ru-RU" sz="1600" b="1" i="1" dirty="0" smtClean="0">
                <a:solidFill>
                  <a:srgbClr val="800000"/>
                </a:solidFill>
              </a:rPr>
              <a:t>Скиба Иван Иванович (слева) среди архивистов и ветеранов ВОВ в помещении городского архива в день открытия выставки, подготовленной к годовщине Дня  Победы. 2006 год </a:t>
            </a:r>
          </a:p>
          <a:p>
            <a:pPr algn="just">
              <a:defRPr/>
            </a:pPr>
            <a:r>
              <a:rPr lang="ru-RU" sz="1400" i="1" dirty="0" err="1" smtClean="0">
                <a:solidFill>
                  <a:srgbClr val="800000"/>
                </a:solidFill>
              </a:rPr>
              <a:t>Фотофонд</a:t>
            </a:r>
            <a:r>
              <a:rPr lang="ru-RU" sz="1400" i="1" dirty="0" smtClean="0">
                <a:solidFill>
                  <a:srgbClr val="800000"/>
                </a:solidFill>
              </a:rPr>
              <a:t>, опись №1, единица хранения №1577</a:t>
            </a:r>
          </a:p>
          <a:p>
            <a:pPr algn="just">
              <a:defRPr/>
            </a:pPr>
            <a:endParaRPr lang="ru-RU" sz="1600" dirty="0" smtClean="0">
              <a:solidFill>
                <a:srgbClr val="26262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\\Priemnaya\обмен\305 КАБИНЕТ\фон 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-158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95738" y="4221163"/>
            <a:ext cx="4860925" cy="2205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Отдел по делам архивов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администрации </a:t>
            </a:r>
            <a:r>
              <a:rPr lang="ru-RU" b="1" i="1">
                <a:solidFill>
                  <a:schemeClr val="bg1"/>
                </a:solidFill>
                <a:cs typeface="Times New Roman" pitchFamily="18" charset="0"/>
              </a:rPr>
              <a:t>города Нефтеюганска благодарит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за сотрудничество  учеников и педагогов МБОУ «СОШ №7» в лице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педагога-организатора </a:t>
            </a:r>
            <a:r>
              <a:rPr lang="ru-RU" b="1" i="1" dirty="0" err="1">
                <a:solidFill>
                  <a:schemeClr val="bg1"/>
                </a:solidFill>
                <a:cs typeface="Times New Roman" pitchFamily="18" charset="0"/>
              </a:rPr>
              <a:t>Шишпаренок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Ольги Владимировны  в работе по сохранению памяти о </a:t>
            </a:r>
            <a:r>
              <a:rPr lang="ru-RU" b="1" i="1" dirty="0" err="1">
                <a:solidFill>
                  <a:schemeClr val="bg1"/>
                </a:solidFill>
                <a:cs typeface="Times New Roman" pitchFamily="18" charset="0"/>
              </a:rPr>
              <a:t>нефтеюганцах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- ветеранах Великой Отечественной войны </a:t>
            </a:r>
            <a:endParaRPr lang="ru-RU" b="1" dirty="0">
              <a:solidFill>
                <a:srgbClr val="FFFFFF"/>
              </a:solidFill>
            </a:endParaRPr>
          </a:p>
        </p:txBody>
      </p:sp>
      <p:pic>
        <p:nvPicPr>
          <p:cNvPr id="36868" name="Picture 3" descr="C:\ДОКУМЕНТЫ\ОБРАЗЦЫ ДОКУМЕНТОВ\ЛП\59 Ветераны\59-8  Скиба\59-8\Скиба ИИ\IMG_9230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1052513"/>
            <a:ext cx="38989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4" descr="C:\ДОКУМЕНТЫ\ОБРАЗЦЫ ДОКУМЕНТОВ\ЛП\59 Ветераны\59-8  Скиба\59-8\Скиба ИИ\IMG_9291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627563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Текст 4"/>
          <p:cNvSpPr txBox="1">
            <a:spLocks/>
          </p:cNvSpPr>
          <p:nvPr/>
        </p:nvSpPr>
        <p:spPr bwMode="auto">
          <a:xfrm>
            <a:off x="4932363" y="260350"/>
            <a:ext cx="3887787" cy="7921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Фотографии предоставлены 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800000"/>
                </a:solidFill>
              </a:rPr>
              <a:t> МБОУ «СОШ №7»</a:t>
            </a:r>
            <a:r>
              <a:rPr lang="ru-RU" sz="1200" dirty="0" smtClean="0">
                <a:solidFill>
                  <a:srgbClr val="26262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\\Priemnaya\обмен\305 КАБИНЕТ\фон 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694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9"/>
          <p:cNvSpPr>
            <a:spLocks noChangeArrowheads="1"/>
          </p:cNvSpPr>
          <p:nvPr/>
        </p:nvSpPr>
        <p:spPr bwMode="auto">
          <a:xfrm>
            <a:off x="2555875" y="115888"/>
            <a:ext cx="3743325" cy="6626225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Подвиг солдата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Скибы Ивана Ивановича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навсегда останется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в истории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города Нефтеюганска,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хранясь в архивных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документах ветерана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на полках архивохранилищ.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Будущие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поколения посредством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документов личного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происхождения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знатных горожан, земляков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смогут изучать страницы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истории  нашего государства,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нашего края, города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Нефтеюганска,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изучая подлинные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документы очевидцев истории: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их воспоминания,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удостоверения к наградам,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фотодокументы.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Подвиг солдат в годы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Великой Отечественной войны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1941-1945 годов должен стать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</a:rPr>
              <a:t> вечной памятью  для живущих</a:t>
            </a:r>
            <a:endParaRPr lang="ru-RU" altLang="ru-RU" sz="1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7892" name="Rectangle 9"/>
          <p:cNvSpPr>
            <a:spLocks noChangeArrowheads="1"/>
          </p:cNvSpPr>
          <p:nvPr/>
        </p:nvSpPr>
        <p:spPr bwMode="auto">
          <a:xfrm>
            <a:off x="179388" y="3573463"/>
            <a:ext cx="2376487" cy="1016000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Times New Roman" pitchFamily="18" charset="0"/>
              </a:rPr>
              <a:t>1943 год</a:t>
            </a:r>
          </a:p>
        </p:txBody>
      </p:sp>
      <p:sp>
        <p:nvSpPr>
          <p:cNvPr id="37893" name="Rectangle 9"/>
          <p:cNvSpPr>
            <a:spLocks noChangeArrowheads="1"/>
          </p:cNvSpPr>
          <p:nvPr/>
        </p:nvSpPr>
        <p:spPr bwMode="auto">
          <a:xfrm>
            <a:off x="6300788" y="3644900"/>
            <a:ext cx="2447925" cy="1016000"/>
          </a:xfrm>
          <a:prstGeom prst="rect">
            <a:avLst/>
          </a:prstGeom>
          <a:solidFill>
            <a:srgbClr val="C00000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Times New Roman" pitchFamily="18" charset="0"/>
              </a:rPr>
              <a:t>2005 год</a:t>
            </a:r>
          </a:p>
        </p:txBody>
      </p:sp>
      <p:pic>
        <p:nvPicPr>
          <p:cNvPr id="37894" name="Picture 3" descr="C:\ДОКУМЕНТЫ\ОБРАЗЦЫ ДОКУМЕНТОВ\ЛП\59 Ветераны\59-8  Скиба\2013 год статья\1 Фото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33375"/>
            <a:ext cx="25019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4" descr="C:\ДОКУМЕНТЫ\ОБРАЗЦЫ ДОКУМЕНТОВ\ЛП\59 Ветераны\59-8  Скиба\Скиба 1943 г.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23996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 descr="\\Priemnaya\обмен\305 КАБИНЕТ\фон 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-158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547813" y="333375"/>
            <a:ext cx="6192837" cy="3527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  подвиг в сердце сохраним…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363" y="3860800"/>
            <a:ext cx="3924300" cy="24479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Информация подготовлена на основании  архивных документов 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ОАФ № 59 «Участники Великой Отечественной войны», опись № 8 «Скиба Иван Иванович», фотодокументов </a:t>
            </a:r>
            <a:r>
              <a:rPr lang="ru-RU" sz="1600" b="1" i="1" dirty="0" err="1">
                <a:solidFill>
                  <a:schemeClr val="bg1"/>
                </a:solidFill>
                <a:cs typeface="Times New Roman" pitchFamily="18" charset="0"/>
              </a:rPr>
              <a:t>фотофонда</a:t>
            </a: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  отдела по делам архивов департамента по делам администрации 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bg1"/>
                </a:solidFill>
                <a:cs typeface="Times New Roman" pitchFamily="18" charset="0"/>
              </a:rPr>
              <a:t>города Нефтеюганска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7766050" cy="644525"/>
          </a:xfrm>
        </p:spPr>
        <p:txBody>
          <a:bodyPr/>
          <a:lstStyle/>
          <a:p>
            <a:pPr eaLnBrk="1" hangingPunct="1"/>
            <a:r>
              <a:rPr lang="ru-RU" altLang="ru-RU" sz="4400" smtClean="0"/>
              <a:t>Автобиография</a:t>
            </a:r>
          </a:p>
        </p:txBody>
      </p:sp>
      <p:sp>
        <p:nvSpPr>
          <p:cNvPr id="12292" name="Текст 4"/>
          <p:cNvSpPr>
            <a:spLocks noGrp="1"/>
          </p:cNvSpPr>
          <p:nvPr>
            <p:ph type="body" sz="half" idx="2"/>
          </p:nvPr>
        </p:nvSpPr>
        <p:spPr>
          <a:xfrm>
            <a:off x="5487988" y="6308725"/>
            <a:ext cx="3656012" cy="693738"/>
          </a:xfrm>
        </p:spPr>
        <p:txBody>
          <a:bodyPr/>
          <a:lstStyle/>
          <a:p>
            <a:pPr algn="r" eaLnBrk="1" hangingPunct="1"/>
            <a:endParaRPr lang="ru-RU" altLang="ru-RU" sz="800" smtClean="0"/>
          </a:p>
        </p:txBody>
      </p:sp>
      <p:sp>
        <p:nvSpPr>
          <p:cNvPr id="6" name="Текст 4"/>
          <p:cNvSpPr txBox="1">
            <a:spLocks/>
          </p:cNvSpPr>
          <p:nvPr/>
        </p:nvSpPr>
        <p:spPr bwMode="auto">
          <a:xfrm>
            <a:off x="5795963" y="4365625"/>
            <a:ext cx="3348037" cy="1871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Объединённый архивный фонд </a:t>
            </a:r>
          </a:p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опись №8 «Скиба Иван Иванович»;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единица хранения №1, лист №1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 5 января 1983 года </a:t>
            </a:r>
          </a:p>
        </p:txBody>
      </p:sp>
      <p:pic>
        <p:nvPicPr>
          <p:cNvPr id="12294" name="Picture 7" descr="C:\ДОКУМЕНТЫ\ОБРАЗЦЫ ДОКУМЕНТОВ\ЛП\59 Ветераны\59-8  Скиба\Ф. 59 оп.8 Скиба И.И док-и скан\1 Автобиография (рукопись)\ф. 59 оп. 8 ед.хр 1 лист 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549275"/>
            <a:ext cx="3889375" cy="593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" descr="C:\Users\User\Desktop\1373135071_a0000523.jpg"/>
          <p:cNvPicPr>
            <a:picLocks noChangeAspect="1" noChangeArrowheads="1"/>
          </p:cNvPicPr>
          <p:nvPr/>
        </p:nvPicPr>
        <p:blipFill>
          <a:blip r:embed="rId3" cstate="email">
            <a:lum brigh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8338" y="260350"/>
            <a:ext cx="7205662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250825" y="2420938"/>
            <a:ext cx="889317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r>
              <a:rPr lang="ru-RU" altLang="ru-RU" b="1">
                <a:solidFill>
                  <a:srgbClr val="800000"/>
                </a:solidFill>
                <a:latin typeface="Arial" charset="0"/>
                <a:ea typeface="Calibri" pitchFamily="34" charset="0"/>
                <a:cs typeface="Arial" charset="0"/>
              </a:rPr>
              <a:t>                                                          </a:t>
            </a:r>
            <a:r>
              <a:rPr lang="ru-RU" altLang="ru-RU" b="1" u="sng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 К Е Т Н А Я    И Н Ф О Р М А Ц И Я  </a:t>
            </a:r>
            <a:endParaRPr lang="ru-RU" altLang="ru-RU" b="1">
              <a:solidFill>
                <a:srgbClr val="800000"/>
              </a:solidFill>
            </a:endParaRPr>
          </a:p>
          <a:p>
            <a:r>
              <a:rPr lang="ru-RU" altLang="ru-RU" b="1" u="sng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Дата рождения: </a:t>
            </a:r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24 декабря 1923 года</a:t>
            </a:r>
            <a:endParaRPr lang="ru-RU" altLang="ru-RU" b="1">
              <a:solidFill>
                <a:srgbClr val="800000"/>
              </a:solidFill>
            </a:endParaRPr>
          </a:p>
          <a:p>
            <a:r>
              <a:rPr lang="ru-RU" altLang="ru-RU" b="1" u="sng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Место рождения:  </a:t>
            </a:r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село Посуньки</a:t>
            </a:r>
            <a:r>
              <a:rPr lang="ru-RU" altLang="ru-RU" b="1" u="sng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altLang="ru-RU" b="1">
                <a:solidFill>
                  <a:srgbClr val="800000"/>
                </a:solidFill>
              </a:rPr>
              <a:t>Верхнеднепровского района, Днепропетровской области, Украина</a:t>
            </a:r>
          </a:p>
          <a:p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Мобилизация в Красную Армию : январь 1943 года</a:t>
            </a:r>
          </a:p>
          <a:p>
            <a:pPr eaLnBrk="1" hangingPunct="1"/>
            <a:r>
              <a:rPr lang="ru-RU" altLang="ru-RU" b="1">
                <a:solidFill>
                  <a:srgbClr val="800000"/>
                </a:solidFill>
              </a:rPr>
              <a:t>Воевал в составе 147 стрелкового полка, 25 стрелковой дивизии Карелофинского фронта,  Заполярье </a:t>
            </a:r>
            <a:endParaRPr lang="ru-RU" altLang="ru-RU">
              <a:solidFill>
                <a:srgbClr val="800000"/>
              </a:solidFill>
            </a:endParaRPr>
          </a:p>
          <a:p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Демобилизован в ноябре 1946 года </a:t>
            </a:r>
            <a:endParaRPr lang="ru-RU" altLang="ru-RU" b="1">
              <a:solidFill>
                <a:srgbClr val="800000"/>
              </a:solidFill>
            </a:endParaRPr>
          </a:p>
          <a:p>
            <a:endParaRPr lang="ru-RU" altLang="ru-RU" b="1">
              <a:solidFill>
                <a:srgbClr val="800000"/>
              </a:solidFill>
            </a:endParaRPr>
          </a:p>
          <a:p>
            <a:r>
              <a:rPr lang="ru-RU" altLang="ru-RU" b="1" u="sng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altLang="ru-RU"/>
          </a:p>
          <a:p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орден Отечественной войны  2 степени , </a:t>
            </a:r>
          </a:p>
          <a:p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медали </a:t>
            </a:r>
            <a:r>
              <a:rPr lang="ru-RU" altLang="ru-RU" b="1">
                <a:solidFill>
                  <a:srgbClr val="800000"/>
                </a:solidFill>
                <a:cs typeface="Times New Roman" pitchFamily="18" charset="0"/>
              </a:rPr>
              <a:t>«</a:t>
            </a:r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победу над Германией в Великой Отечественной войне 1941-1945 г.г.</a:t>
            </a:r>
            <a:r>
              <a:rPr lang="ru-RU" altLang="ru-RU" b="1">
                <a:solidFill>
                  <a:srgbClr val="800000"/>
                </a:solidFill>
                <a:cs typeface="Times New Roman" pitchFamily="18" charset="0"/>
              </a:rPr>
              <a:t>»</a:t>
            </a:r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>
                <a:solidFill>
                  <a:srgbClr val="800000"/>
                </a:solidFill>
              </a:rPr>
              <a:t>«Медаль Жукова»,</a:t>
            </a:r>
          </a:p>
          <a:p>
            <a:r>
              <a:rPr lang="ru-RU" altLang="ru-RU" b="1">
                <a:solidFill>
                  <a:srgbClr val="800000"/>
                </a:solidFill>
              </a:rPr>
              <a:t>медаль «За оборону Советского Заполярья»,</a:t>
            </a:r>
          </a:p>
          <a:p>
            <a:r>
              <a:rPr lang="ru-RU" altLang="ru-RU" b="1">
                <a:solidFill>
                  <a:srgbClr val="800000"/>
                </a:solidFill>
              </a:rPr>
              <a:t>множество  юбилейных медалей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Текст 4"/>
          <p:cNvSpPr>
            <a:spLocks noGrp="1"/>
          </p:cNvSpPr>
          <p:nvPr>
            <p:ph type="body" sz="half" idx="2"/>
          </p:nvPr>
        </p:nvSpPr>
        <p:spPr>
          <a:xfrm>
            <a:off x="323850" y="2636838"/>
            <a:ext cx="7632700" cy="3671887"/>
          </a:xfrm>
        </p:spPr>
        <p:txBody>
          <a:bodyPr/>
          <a:lstStyle/>
          <a:p>
            <a:pPr algn="r" eaLnBrk="1" hangingPunct="1"/>
            <a:r>
              <a:rPr lang="ru-RU" altLang="ru-RU" sz="2400" smtClean="0"/>
              <a:t>                    </a:t>
            </a:r>
            <a:endParaRPr lang="ru-RU" altLang="ru-RU" sz="2000" b="1" smtClean="0"/>
          </a:p>
        </p:txBody>
      </p:sp>
      <p:pic>
        <p:nvPicPr>
          <p:cNvPr id="14340" name="Picture 5" descr="C:\Users\User\Desktop\59-8  Скиба\171776--39818926-src-uc06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88913"/>
            <a:ext cx="5743575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4"/>
          <p:cNvSpPr txBox="1">
            <a:spLocks/>
          </p:cNvSpPr>
          <p:nvPr/>
        </p:nvSpPr>
        <p:spPr bwMode="auto">
          <a:xfrm>
            <a:off x="5795963" y="0"/>
            <a:ext cx="3348037" cy="3603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Фотография  из сети Интернет</a:t>
            </a:r>
          </a:p>
        </p:txBody>
      </p:sp>
      <p:sp>
        <p:nvSpPr>
          <p:cNvPr id="14342" name="Rectangle 1"/>
          <p:cNvSpPr>
            <a:spLocks noChangeArrowheads="1"/>
          </p:cNvSpPr>
          <p:nvPr/>
        </p:nvSpPr>
        <p:spPr bwMode="auto">
          <a:xfrm>
            <a:off x="0" y="3579813"/>
            <a:ext cx="88931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/>
            <a:r>
              <a:rPr lang="ru-RU" altLang="ru-RU" b="1">
                <a:solidFill>
                  <a:srgbClr val="800000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Иван родился в семье Ивана Игнатьевича и Марфы Андреевны Скибы. Мама всю свою жизнь проработала в местном колхозе, Иван Игнатьевич работал  до 1930 года железнодорожником, а потом также перешел на работу в колхоз. Семья кроме колхозного хозяйства  обзавелись  и своим домашним, ведь надо было кормить большую семью, а  годы были достаточно  тяжелыми. В семье подрастало шестеро детей, мал мала меньше. Пятеро сыновей и одна дочка – все росли, как грибы после дождя. В босоногом детстве Ивана главным развлечением была помощь родителям по хозяйству. До 1937 года  семейные дела стали налаживаться: дети порастали, хозяйство увеличивалось. Старшие дети помогали родителям,</a:t>
            </a:r>
          </a:p>
          <a:p>
            <a:pPr algn="just"/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 средние –  присматривали за маленькими..  В 1937 году умер отец, </a:t>
            </a:r>
          </a:p>
          <a:p>
            <a:pPr algn="just"/>
            <a:r>
              <a:rPr lang="ru-RU" altLang="ru-RU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Arial" charset="0"/>
              </a:rPr>
              <a:t>семья  осталась без главного кормильца. Ивану было 14 лет…</a:t>
            </a:r>
            <a:endParaRPr lang="ru-RU" altLang="ru-RU" b="1">
              <a:solidFill>
                <a:srgbClr val="80000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\\Priemnaya\обмен\305 КАБИНЕТ\фон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50825" y="4359275"/>
            <a:ext cx="8893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r>
              <a:rPr lang="ru-RU" altLang="ru-RU" b="1">
                <a:solidFill>
                  <a:srgbClr val="800000"/>
                </a:solidFill>
                <a:latin typeface="Arial" charset="0"/>
                <a:ea typeface="Calibri" pitchFamily="34" charset="0"/>
                <a:cs typeface="Arial" charset="0"/>
              </a:rPr>
              <a:t>                                                          </a:t>
            </a:r>
            <a:endParaRPr lang="ru-RU" altLang="ru-RU" b="1">
              <a:solidFill>
                <a:srgbClr val="80000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15364" name="Picture 2" descr="C:\Users\User\Desktop\59-8  Скиба\podvig22ijunj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1900"/>
            <a:ext cx="543560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Текст 4"/>
          <p:cNvSpPr txBox="1">
            <a:spLocks/>
          </p:cNvSpPr>
          <p:nvPr/>
        </p:nvSpPr>
        <p:spPr bwMode="auto">
          <a:xfrm>
            <a:off x="5435600" y="6308725"/>
            <a:ext cx="1655763" cy="5492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Фото из сети Интернет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2276475"/>
            <a:ext cx="3708400" cy="3816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</a:rPr>
              <a:t>После смерти отца Иван  в перспективе мечтал все-таки стать врачом, лечить людей, чтобы детство было счастливым, а родители жили долго. Но его мечте никогда не суждено было сбыться. 22 июня  утром он с односельчанами  услышал призыв Сталина  на защиту Родины от фашизма</a:t>
            </a:r>
          </a:p>
          <a:p>
            <a:pPr algn="ctr" eaLnBrk="1" hangingPunct="1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Профессиональное образование Иван окончил, когда уже шла Великая Отечественная война…</a:t>
            </a:r>
            <a:endParaRPr lang="ru-RU" altLang="ru-RU" b="1">
              <a:solidFill>
                <a:srgbClr val="FFFFFF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813" y="549275"/>
            <a:ext cx="7345362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</a:rPr>
              <a:t>Выбор  профессионального будущего у Ивана был невелик: работа в местном колхозе или на  Верховдеевской железнодорожной станции</a:t>
            </a:r>
          </a:p>
          <a:p>
            <a:pPr algn="ctr" eaLnBrk="1" hangingPunct="1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После окончания 8 классов сельской школы, в 1938 году  он поступил учиться в районную железнодорожную среднюю школу </a:t>
            </a:r>
          </a:p>
          <a:p>
            <a:pPr algn="ctr" eaLnBrk="1" hangingPunct="1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№ 17 на станции Верховдево, Днепропетровской области.</a:t>
            </a:r>
            <a:endParaRPr lang="ru-RU" altLang="ru-RU" b="1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6388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:\Users\User\Desktop\59-8  Скиба\16230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04813"/>
            <a:ext cx="3919537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00563" y="1052513"/>
            <a:ext cx="2808287" cy="18002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27 января 1943  года Днепропетровским райвоенкоматом выдана красноармейская книжка  рядовому Скибе Ивану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 bwMode="auto">
          <a:xfrm>
            <a:off x="4356100" y="404813"/>
            <a:ext cx="1511300" cy="5032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/>
          <a:lstStyle>
            <a:lvl1pPr marL="365125" indent="-365125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defRPr/>
            </a:pPr>
            <a:r>
              <a:rPr lang="ru-RU" sz="1400" dirty="0" smtClean="0">
                <a:solidFill>
                  <a:srgbClr val="262626"/>
                </a:solidFill>
                <a:latin typeface="Times New Roman" pitchFamily="18" charset="0"/>
              </a:rPr>
              <a:t>Фото из сети Интернет</a:t>
            </a:r>
          </a:p>
        </p:txBody>
      </p:sp>
      <p:pic>
        <p:nvPicPr>
          <p:cNvPr id="16392" name="Picture 10" descr="C:\Users\User\Desktop\59-8  Скиба\3f2cfc3ce9032ecbf0863e06da9ef894_fu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781300"/>
            <a:ext cx="3743325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Заголовок 1"/>
          <p:cNvSpPr txBox="1">
            <a:spLocks/>
          </p:cNvSpPr>
          <p:nvPr/>
        </p:nvSpPr>
        <p:spPr bwMode="auto">
          <a:xfrm>
            <a:off x="684213" y="2781300"/>
            <a:ext cx="4392612" cy="22320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just"/>
            <a:r>
              <a:rPr lang="ru-RU" altLang="ru-RU" sz="1600" b="1">
                <a:solidFill>
                  <a:schemeClr val="bg1"/>
                </a:solidFill>
                <a:latin typeface="Times New Roman" pitchFamily="18" charset="0"/>
              </a:rPr>
              <a:t>С направлением для поступления в   Ленинградскую военно-морскую медицинскую академию Иван Скиба отправился на фронт. </a:t>
            </a:r>
            <a:r>
              <a:rPr lang="ru-RU" altLang="ru-RU" sz="1600" b="1">
                <a:solidFill>
                  <a:schemeClr val="bg1"/>
                </a:solidFill>
              </a:rPr>
              <a:t>20-летний фронтовик воевал в составе 147 стрелкового полка, 25 стрелковой дивизии Карелофинского фронта в Заполярье. Окончил войну в звании младшего  сержанта</a:t>
            </a:r>
            <a:endParaRPr lang="ru-RU" altLang="ru-RU" sz="1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635375" y="4868863"/>
            <a:ext cx="4824413" cy="12255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1600" b="1" i="1" dirty="0" smtClean="0">
                <a:solidFill>
                  <a:srgbClr val="800000"/>
                </a:solidFill>
              </a:rPr>
              <a:t> </a:t>
            </a:r>
            <a:r>
              <a:rPr lang="ru-RU" sz="1600" b="1" i="1" u="sng" dirty="0" smtClean="0">
                <a:solidFill>
                  <a:srgbClr val="800000"/>
                </a:solidFill>
              </a:rPr>
              <a:t>Из воспоминаний И.И.Скибы:</a:t>
            </a:r>
          </a:p>
          <a:p>
            <a:pPr>
              <a:defRPr/>
            </a:pPr>
            <a:r>
              <a:rPr lang="ru-RU" sz="1600" b="1" i="1" dirty="0" smtClean="0">
                <a:solidFill>
                  <a:srgbClr val="800000"/>
                </a:solidFill>
              </a:rPr>
              <a:t>«Конечно же, война – это страшно и очень тяжело. Но все понимали, что каждый из нас является частью огромной машины, которая сметет фашистских захватчиков»</a:t>
            </a:r>
            <a:endParaRPr lang="ru-RU" sz="1600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741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908050"/>
            <a:ext cx="4714875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68538" y="4581525"/>
            <a:ext cx="5994400" cy="1295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Скиба Иван (слева) с сослуживцем Николаем. 1943 год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Объединённый архивный фонд № 59 «Участники Великой Отечественной войны»;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Опись №8,единица хранения № 13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843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6" name="Picture 4" descr="\\Priemnaya\обмен\305 КАБИНЕТ\фон 5 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103188"/>
            <a:ext cx="9305925" cy="702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68538" y="4581525"/>
            <a:ext cx="5994400" cy="1295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lvl="2"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 Фонд № 59 « </a:t>
            </a:r>
            <a:r>
              <a:rPr lang="ru-RU" sz="1600" dirty="0" err="1" smtClean="0">
                <a:solidFill>
                  <a:srgbClr val="262626"/>
                </a:solidFill>
              </a:rPr>
              <a:t>Нефтеюганский</a:t>
            </a:r>
            <a:r>
              <a:rPr lang="ru-RU" sz="1600" dirty="0" smtClean="0">
                <a:solidFill>
                  <a:srgbClr val="262626"/>
                </a:solidFill>
              </a:rPr>
              <a:t> городской Совет ветеранов войны и труда; </a:t>
            </a:r>
          </a:p>
          <a:p>
            <a:pPr algn="r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/>
            </a:pPr>
            <a:r>
              <a:rPr lang="ru-RU" sz="1600" dirty="0" smtClean="0">
                <a:solidFill>
                  <a:srgbClr val="262626"/>
                </a:solidFill>
              </a:rPr>
              <a:t>Опись №1,единица хранения № 48, лист 101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1116013" y="1196975"/>
            <a:ext cx="4464050" cy="187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1800" b="1" i="1" dirty="0" smtClean="0">
                <a:solidFill>
                  <a:srgbClr val="800000"/>
                </a:solidFill>
              </a:rPr>
              <a:t> </a:t>
            </a:r>
            <a:r>
              <a:rPr lang="ru-RU" sz="1800" b="1" i="1" u="sng" dirty="0" smtClean="0">
                <a:solidFill>
                  <a:srgbClr val="800000"/>
                </a:solidFill>
              </a:rPr>
              <a:t>Из воспоминаний И.И.Скибы:</a:t>
            </a: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  <a:p>
            <a:pPr>
              <a:defRPr/>
            </a:pPr>
            <a:endParaRPr lang="ru-RU" sz="1600" b="1" i="1" u="sng" dirty="0" smtClean="0">
              <a:solidFill>
                <a:srgbClr val="800000"/>
              </a:solidFill>
            </a:endParaRPr>
          </a:p>
        </p:txBody>
      </p:sp>
      <p:pic>
        <p:nvPicPr>
          <p:cNvPr id="18439" name="Picture 2" descr="C:\ДОКУМЕНТЫ\ОБРАЗЦЫ ДОКУМЕНТОВ\ЛП\59 Ветераны\59-8  Скиба\Ф. 59 оп.8 Скиба И.И док-и скан\Доп.документы\ф. 59 оп. 8 доп. документы лист 7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1700213"/>
            <a:ext cx="58150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вердый переплет">
    <a:dk1>
      <a:sysClr val="windowText" lastClr="000000"/>
    </a:dk1>
    <a:lt1>
      <a:sysClr val="window" lastClr="FFFFFF"/>
    </a:lt1>
    <a:dk2>
      <a:srgbClr val="895D1D"/>
    </a:dk2>
    <a:lt2>
      <a:srgbClr val="ECE9C6"/>
    </a:lt2>
    <a:accent1>
      <a:srgbClr val="873624"/>
    </a:accent1>
    <a:accent2>
      <a:srgbClr val="D6862D"/>
    </a:accent2>
    <a:accent3>
      <a:srgbClr val="D0BE40"/>
    </a:accent3>
    <a:accent4>
      <a:srgbClr val="877F6C"/>
    </a:accent4>
    <a:accent5>
      <a:srgbClr val="972109"/>
    </a:accent5>
    <a:accent6>
      <a:srgbClr val="AEB795"/>
    </a:accent6>
    <a:hlink>
      <a:srgbClr val="CC99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641</TotalTime>
  <Words>1596</Words>
  <Application>Microsoft Office PowerPoint</Application>
  <PresentationFormat>Экран (4:3)</PresentationFormat>
  <Paragraphs>150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Book Antiqua</vt:lpstr>
      <vt:lpstr>Arial</vt:lpstr>
      <vt:lpstr>Times New Roman</vt:lpstr>
      <vt:lpstr>Wingdings</vt:lpstr>
      <vt:lpstr>Calibri</vt:lpstr>
      <vt:lpstr>Твердый переплет</vt:lpstr>
      <vt:lpstr>Презентация PowerPoint</vt:lpstr>
      <vt:lpstr>Светлой памяти  Скиба Ивана Ивановича посвящается…</vt:lpstr>
      <vt:lpstr>Автобиография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Удостоверения к наградам  И.И.Скибы</vt:lpstr>
      <vt:lpstr>Удостоверения к наградам  И.И.Скибы</vt:lpstr>
      <vt:lpstr>Орденская книжка И.И.Скибы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Меркулов Сергей Николаевич</dc:title>
  <dc:creator>Duma</dc:creator>
  <cp:lastModifiedBy>Duma</cp:lastModifiedBy>
  <cp:revision>66</cp:revision>
  <dcterms:modified xsi:type="dcterms:W3CDTF">2015-12-25T06:39:21Z</dcterms:modified>
</cp:coreProperties>
</file>